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6" r:id="rId1"/>
  </p:sldMasterIdLst>
  <p:notesMasterIdLst>
    <p:notesMasterId r:id="rId64"/>
  </p:notesMasterIdLst>
  <p:sldIdLst>
    <p:sldId id="260" r:id="rId2"/>
    <p:sldId id="262" r:id="rId3"/>
    <p:sldId id="265" r:id="rId4"/>
    <p:sldId id="266" r:id="rId5"/>
    <p:sldId id="267" r:id="rId6"/>
    <p:sldId id="292" r:id="rId7"/>
    <p:sldId id="301" r:id="rId8"/>
    <p:sldId id="268" r:id="rId9"/>
    <p:sldId id="269" r:id="rId10"/>
    <p:sldId id="271" r:id="rId11"/>
    <p:sldId id="270" r:id="rId12"/>
    <p:sldId id="272" r:id="rId13"/>
    <p:sldId id="273" r:id="rId14"/>
    <p:sldId id="274" r:id="rId15"/>
    <p:sldId id="275" r:id="rId16"/>
    <p:sldId id="276" r:id="rId17"/>
    <p:sldId id="297" r:id="rId18"/>
    <p:sldId id="313" r:id="rId19"/>
    <p:sldId id="312" r:id="rId20"/>
    <p:sldId id="298" r:id="rId21"/>
    <p:sldId id="299" r:id="rId22"/>
    <p:sldId id="296" r:id="rId23"/>
    <p:sldId id="309" r:id="rId24"/>
    <p:sldId id="300" r:id="rId25"/>
    <p:sldId id="303" r:id="rId26"/>
    <p:sldId id="304" r:id="rId27"/>
    <p:sldId id="306" r:id="rId28"/>
    <p:sldId id="307" r:id="rId29"/>
    <p:sldId id="308" r:id="rId30"/>
    <p:sldId id="310" r:id="rId31"/>
    <p:sldId id="311" r:id="rId32"/>
    <p:sldId id="319" r:id="rId33"/>
    <p:sldId id="320" r:id="rId34"/>
    <p:sldId id="321" r:id="rId35"/>
    <p:sldId id="322" r:id="rId36"/>
    <p:sldId id="323" r:id="rId37"/>
    <p:sldId id="324" r:id="rId38"/>
    <p:sldId id="325" r:id="rId39"/>
    <p:sldId id="305" r:id="rId40"/>
    <p:sldId id="327" r:id="rId41"/>
    <p:sldId id="314" r:id="rId42"/>
    <p:sldId id="315" r:id="rId43"/>
    <p:sldId id="317" r:id="rId44"/>
    <p:sldId id="318" r:id="rId45"/>
    <p:sldId id="316" r:id="rId46"/>
    <p:sldId id="302" r:id="rId47"/>
    <p:sldId id="258" r:id="rId48"/>
    <p:sldId id="278" r:id="rId49"/>
    <p:sldId id="279" r:id="rId50"/>
    <p:sldId id="280" r:id="rId51"/>
    <p:sldId id="381" r:id="rId52"/>
    <p:sldId id="281" r:id="rId53"/>
    <p:sldId id="282" r:id="rId54"/>
    <p:sldId id="283" r:id="rId55"/>
    <p:sldId id="284" r:id="rId56"/>
    <p:sldId id="285" r:id="rId57"/>
    <p:sldId id="286" r:id="rId58"/>
    <p:sldId id="287" r:id="rId59"/>
    <p:sldId id="288" r:id="rId60"/>
    <p:sldId id="290" r:id="rId61"/>
    <p:sldId id="289" r:id="rId62"/>
    <p:sldId id="291"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62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861" autoAdjust="0"/>
  </p:normalViewPr>
  <p:slideViewPr>
    <p:cSldViewPr>
      <p:cViewPr varScale="1">
        <p:scale>
          <a:sx n="95" d="100"/>
          <a:sy n="95" d="100"/>
        </p:scale>
        <p:origin x="-444" y="-1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159"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232292-71B5-462F-B2EF-C0579AB5374A}" type="datetimeFigureOut">
              <a:rPr lang="zh-CN" altLang="en-US" smtClean="0"/>
              <a:t>2017-10-27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9D2E12-5522-4FC9-A3CD-4EBAC0B6EE51}" type="slidenum">
              <a:rPr lang="zh-CN" altLang="en-US" smtClean="0"/>
              <a:t>‹#›</a:t>
            </a:fld>
            <a:endParaRPr lang="zh-CN" altLang="en-US"/>
          </a:p>
        </p:txBody>
      </p:sp>
    </p:spTree>
    <p:extLst>
      <p:ext uri="{BB962C8B-B14F-4D97-AF65-F5344CB8AC3E}">
        <p14:creationId xmlns:p14="http://schemas.microsoft.com/office/powerpoint/2010/main" val="1224397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9D2E12-5522-4FC9-A3CD-4EBAC0B6EE51}" type="slidenum">
              <a:rPr lang="zh-CN" altLang="en-US" smtClean="0"/>
              <a:t>48</a:t>
            </a:fld>
            <a:endParaRPr lang="zh-CN" altLang="en-US"/>
          </a:p>
        </p:txBody>
      </p:sp>
    </p:spTree>
    <p:extLst>
      <p:ext uri="{BB962C8B-B14F-4D97-AF65-F5344CB8AC3E}">
        <p14:creationId xmlns:p14="http://schemas.microsoft.com/office/powerpoint/2010/main" val="123090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eaLnBrk="1" fontAlgn="base" hangingPunct="1">
                <a:spcBef>
                  <a:spcPct val="0"/>
                </a:spcBef>
                <a:spcAft>
                  <a:spcPct val="0"/>
                </a:spcAft>
              </a:pPr>
              <a:endParaRPr lang="zh-CN" altLang="en-US">
                <a:solidFill>
                  <a:srgbClr val="000000"/>
                </a:solidFill>
              </a:endParaRPr>
            </a:p>
          </p:txBody>
        </p:sp>
      </p:grpSp>
      <p:sp>
        <p:nvSpPr>
          <p:cNvPr id="35852"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3585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smtClean="0">
                <a:solidFill>
                  <a:schemeClr val="bg2"/>
                </a:solidFill>
              </a:defRPr>
            </a:lvl1pPr>
          </a:lstStyle>
          <a:p>
            <a:pPr>
              <a:defRPr/>
            </a:pPr>
            <a:fld id="{FBD6C208-DE87-49EC-9C94-2AF53D3B582F}" type="datetime1">
              <a:rPr lang="zh-CN" altLang="en-US" smtClean="0">
                <a:solidFill>
                  <a:srgbClr val="333333"/>
                </a:solidFill>
              </a:rPr>
              <a:t>2017-10-27</a:t>
            </a:fld>
            <a:endParaRPr lang="en-US" altLang="zh-CN">
              <a:solidFill>
                <a:srgbClr val="333333"/>
              </a:solidFill>
            </a:endParaRPr>
          </a:p>
        </p:txBody>
      </p:sp>
      <p:sp>
        <p:nvSpPr>
          <p:cNvPr id="15" name="Rectangle 15"/>
          <p:cNvSpPr>
            <a:spLocks noGrp="1" noChangeArrowheads="1"/>
          </p:cNvSpPr>
          <p:nvPr>
            <p:ph type="ftr" sz="quarter" idx="11"/>
          </p:nvPr>
        </p:nvSpPr>
        <p:spPr>
          <a:xfrm>
            <a:off x="3429000" y="6248400"/>
            <a:ext cx="2895600" cy="457200"/>
          </a:xfrm>
        </p:spPr>
        <p:txBody>
          <a:bodyPr/>
          <a:lstStyle>
            <a:lvl1pPr>
              <a:defRPr smtClean="0">
                <a:solidFill>
                  <a:schemeClr val="bg2"/>
                </a:solidFill>
              </a:defRPr>
            </a:lvl1pPr>
          </a:lstStyle>
          <a:p>
            <a:pPr>
              <a:defRPr/>
            </a:pPr>
            <a:r>
              <a:rPr lang="en-US" altLang="zh-CN">
                <a:solidFill>
                  <a:srgbClr val="333333"/>
                </a:solidFill>
              </a:rPr>
              <a:t>机器学习导论</a:t>
            </a:r>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EB3C5A7F-F833-4459-9A85-357A3044CDC1}" type="slidenum">
              <a:rPr lang="en-US" altLang="zh-CN" smtClean="0">
                <a:solidFill>
                  <a:srgbClr val="333333"/>
                </a:solidFill>
              </a:rPr>
              <a:pPr>
                <a:defRPr/>
              </a:pPr>
              <a:t>‹#›</a:t>
            </a:fld>
            <a:endParaRPr lang="en-US" altLang="zh-CN">
              <a:solidFill>
                <a:srgbClr val="333333"/>
              </a:solidFill>
            </a:endParaRPr>
          </a:p>
        </p:txBody>
      </p:sp>
    </p:spTree>
    <p:extLst>
      <p:ext uri="{BB962C8B-B14F-4D97-AF65-F5344CB8AC3E}">
        <p14:creationId xmlns:p14="http://schemas.microsoft.com/office/powerpoint/2010/main" val="3630677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37DBB0B6-3C61-4CFC-9F47-623A66129309}" type="datetime1">
              <a:rPr lang="zh-CN" altLang="en-US" smtClean="0">
                <a:solidFill>
                  <a:srgbClr val="000000"/>
                </a:solidFill>
              </a:rPr>
              <a:t>2017-10-27</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B0373700-E53C-4BE1-90AF-C264006825C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543668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FB382117-E6A4-47EB-9FEB-8C3ECB1975CE}" type="datetime1">
              <a:rPr lang="zh-CN" altLang="en-US" smtClean="0">
                <a:solidFill>
                  <a:srgbClr val="000000"/>
                </a:solidFill>
              </a:rPr>
              <a:t>2017-10-27</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757E75D9-EE00-4A15-8075-34D4EE7907B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44709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462087"/>
          </a:xfrm>
        </p:spPr>
        <p:txBody>
          <a:bodyPr/>
          <a:lstStyle/>
          <a:p>
            <a:r>
              <a:rPr lang="zh-CN" altLang="en-US"/>
              <a:t>单击此处编辑母版标题样式</a:t>
            </a:r>
          </a:p>
        </p:txBody>
      </p:sp>
      <p:sp>
        <p:nvSpPr>
          <p:cNvPr id="3" name="文本占位符 2"/>
          <p:cNvSpPr>
            <a:spLocks noGrp="1"/>
          </p:cNvSpPr>
          <p:nvPr>
            <p:ph type="body" sz="half" idx="1"/>
          </p:nvPr>
        </p:nvSpPr>
        <p:spPr>
          <a:xfrm>
            <a:off x="11826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A50B8EF8-E03E-4E34-9F9E-EECE5D18EE2A}" type="datetime1">
              <a:rPr lang="zh-CN" altLang="en-US" smtClean="0">
                <a:solidFill>
                  <a:srgbClr val="000000"/>
                </a:solidFill>
              </a:rPr>
              <a:t>2017-10-27</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A352CCEF-25BF-4DDB-BBE6-413E481E1BFB}"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0888944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150938" y="214313"/>
            <a:ext cx="7804150"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1"/>
          <p:cNvSpPr>
            <a:spLocks noGrp="1" noChangeArrowheads="1"/>
          </p:cNvSpPr>
          <p:nvPr>
            <p:ph type="dt" sz="half" idx="10"/>
          </p:nvPr>
        </p:nvSpPr>
        <p:spPr>
          <a:ln/>
        </p:spPr>
        <p:txBody>
          <a:bodyPr/>
          <a:lstStyle>
            <a:lvl1pPr>
              <a:defRPr/>
            </a:lvl1pPr>
          </a:lstStyle>
          <a:p>
            <a:pPr>
              <a:defRPr/>
            </a:pPr>
            <a:fld id="{303CC120-8542-4E5A-942F-7EA254CCA29D}" type="datetime1">
              <a:rPr lang="zh-CN" altLang="en-US" smtClean="0">
                <a:solidFill>
                  <a:srgbClr val="000000"/>
                </a:solidFill>
              </a:rPr>
              <a:t>2017-10-27</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05ABDE8D-7172-410F-ABBC-3982E19E7EB6}"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752023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50938" y="214313"/>
            <a:ext cx="7793037" cy="1462087"/>
          </a:xfrm>
        </p:spPr>
        <p:txBody>
          <a:bodyPr/>
          <a:lstStyle/>
          <a:p>
            <a:r>
              <a:rPr lang="zh-CN" altLang="en-US"/>
              <a:t>单击此处编辑母版标题样式</a:t>
            </a:r>
          </a:p>
        </p:txBody>
      </p:sp>
      <p:sp>
        <p:nvSpPr>
          <p:cNvPr id="3" name="内容占位符 2"/>
          <p:cNvSpPr>
            <a:spLocks noGrp="1"/>
          </p:cNvSpPr>
          <p:nvPr>
            <p:ph sz="quarter" idx="1"/>
          </p:nvPr>
        </p:nvSpPr>
        <p:spPr>
          <a:xfrm>
            <a:off x="11826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45088" y="20177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826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45088" y="4151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7B0746BF-5045-4F10-A89D-C9F5BEB06084}" type="datetime1">
              <a:rPr lang="zh-CN" altLang="en-US" smtClean="0">
                <a:solidFill>
                  <a:srgbClr val="000000"/>
                </a:solidFill>
              </a:rPr>
              <a:t>2017-10-27</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435DBF39-70BC-4C7A-B6D6-BC91FE641C1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19938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fld id="{C5BD394F-F3CC-4837-8A57-5284DD08FB03}" type="datetime1">
              <a:rPr lang="zh-CN" altLang="en-US" smtClean="0">
                <a:solidFill>
                  <a:srgbClr val="000000"/>
                </a:solidFill>
              </a:rPr>
              <a:t>2017-10-27</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6123AF2E-258E-4A0B-8B09-315CA70F42CF}"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008724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fld id="{EF9E263A-EE99-4D91-A258-E809177FD52B}" type="datetime1">
              <a:rPr lang="zh-CN" altLang="en-US" smtClean="0">
                <a:solidFill>
                  <a:srgbClr val="000000"/>
                </a:solidFill>
              </a:rPr>
              <a:t>2017-10-27</a:t>
            </a:fld>
            <a:endParaRPr lang="en-US" altLang="zh-CN">
              <a:solidFill>
                <a:srgbClr val="000000"/>
              </a:solidFill>
            </a:endParaRPr>
          </a:p>
        </p:txBody>
      </p:sp>
      <p:sp>
        <p:nvSpPr>
          <p:cNvPr id="5"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6" name="Rectangle 13"/>
          <p:cNvSpPr>
            <a:spLocks noGrp="1" noChangeArrowheads="1"/>
          </p:cNvSpPr>
          <p:nvPr>
            <p:ph type="sldNum" sz="quarter" idx="12"/>
          </p:nvPr>
        </p:nvSpPr>
        <p:spPr>
          <a:ln/>
        </p:spPr>
        <p:txBody>
          <a:bodyPr/>
          <a:lstStyle>
            <a:lvl1pPr>
              <a:defRPr/>
            </a:lvl1pPr>
          </a:lstStyle>
          <a:p>
            <a:pPr>
              <a:defRPr/>
            </a:pPr>
            <a:fld id="{EB7D7C6E-B65B-47B0-845A-EA061397D45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47459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fld id="{3A90AAD1-3F2A-433B-86C3-BAEA0EAC8D0F}" type="datetime1">
              <a:rPr lang="zh-CN" altLang="en-US" smtClean="0">
                <a:solidFill>
                  <a:srgbClr val="000000"/>
                </a:solidFill>
              </a:rPr>
              <a:t>2017-10-27</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DE49126D-0AFC-4BE4-8A4C-37459F8B817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0163126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fld id="{06E08D75-708C-434A-A877-8449A9E90B6C}" type="datetime1">
              <a:rPr lang="zh-CN" altLang="en-US" smtClean="0">
                <a:solidFill>
                  <a:srgbClr val="000000"/>
                </a:solidFill>
              </a:rPr>
              <a:t>2017-10-27</a:t>
            </a:fld>
            <a:endParaRPr lang="en-US" altLang="zh-CN">
              <a:solidFill>
                <a:srgbClr val="000000"/>
              </a:solidFill>
            </a:endParaRPr>
          </a:p>
        </p:txBody>
      </p:sp>
      <p:sp>
        <p:nvSpPr>
          <p:cNvPr id="8"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9" name="Rectangle 13"/>
          <p:cNvSpPr>
            <a:spLocks noGrp="1" noChangeArrowheads="1"/>
          </p:cNvSpPr>
          <p:nvPr>
            <p:ph type="sldNum" sz="quarter" idx="12"/>
          </p:nvPr>
        </p:nvSpPr>
        <p:spPr>
          <a:ln/>
        </p:spPr>
        <p:txBody>
          <a:bodyPr/>
          <a:lstStyle>
            <a:lvl1pPr>
              <a:defRPr/>
            </a:lvl1pPr>
          </a:lstStyle>
          <a:p>
            <a:pPr>
              <a:defRPr/>
            </a:pPr>
            <a:fld id="{63B99990-C4A4-460E-ACE2-9BD2ED9093B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8375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fld id="{409AE16E-F2F8-4886-A057-94E3540E9C3E}" type="datetime1">
              <a:rPr lang="zh-CN" altLang="en-US" smtClean="0">
                <a:solidFill>
                  <a:srgbClr val="000000"/>
                </a:solidFill>
              </a:rPr>
              <a:t>2017-10-27</a:t>
            </a:fld>
            <a:endParaRPr lang="en-US" altLang="zh-CN">
              <a:solidFill>
                <a:srgbClr val="000000"/>
              </a:solidFill>
            </a:endParaRPr>
          </a:p>
        </p:txBody>
      </p:sp>
      <p:sp>
        <p:nvSpPr>
          <p:cNvPr id="4"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5" name="Rectangle 13"/>
          <p:cNvSpPr>
            <a:spLocks noGrp="1" noChangeArrowheads="1"/>
          </p:cNvSpPr>
          <p:nvPr>
            <p:ph type="sldNum" sz="quarter" idx="12"/>
          </p:nvPr>
        </p:nvSpPr>
        <p:spPr>
          <a:ln/>
        </p:spPr>
        <p:txBody>
          <a:bodyPr/>
          <a:lstStyle>
            <a:lvl1pPr>
              <a:defRPr/>
            </a:lvl1pPr>
          </a:lstStyle>
          <a:p>
            <a:pPr>
              <a:defRPr/>
            </a:pPr>
            <a:fld id="{6DACC24F-789A-4A17-BA32-DE809571727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150509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fld id="{F109A93F-579F-4C6B-AB53-8D9A2B6BA5FC}" type="datetime1">
              <a:rPr lang="zh-CN" altLang="en-US" smtClean="0">
                <a:solidFill>
                  <a:srgbClr val="000000"/>
                </a:solidFill>
              </a:rPr>
              <a:t>2017-10-27</a:t>
            </a:fld>
            <a:endParaRPr lang="en-US" altLang="zh-CN">
              <a:solidFill>
                <a:srgbClr val="000000"/>
              </a:solidFill>
            </a:endParaRPr>
          </a:p>
        </p:txBody>
      </p:sp>
      <p:sp>
        <p:nvSpPr>
          <p:cNvPr id="3"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4" name="Rectangle 13"/>
          <p:cNvSpPr>
            <a:spLocks noGrp="1" noChangeArrowheads="1"/>
          </p:cNvSpPr>
          <p:nvPr>
            <p:ph type="sldNum" sz="quarter" idx="12"/>
          </p:nvPr>
        </p:nvSpPr>
        <p:spPr>
          <a:ln/>
        </p:spPr>
        <p:txBody>
          <a:bodyPr/>
          <a:lstStyle>
            <a:lvl1pPr>
              <a:defRPr/>
            </a:lvl1pPr>
          </a:lstStyle>
          <a:p>
            <a:pPr>
              <a:defRPr/>
            </a:pPr>
            <a:fld id="{6BD3AEBC-0C39-4ED8-BBF7-649E425A9176}"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66236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ADB63893-5306-41AD-BA73-23A44AAE2362}" type="datetime1">
              <a:rPr lang="zh-CN" altLang="en-US" smtClean="0">
                <a:solidFill>
                  <a:srgbClr val="000000"/>
                </a:solidFill>
              </a:rPr>
              <a:t>2017-10-27</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BF2D2C20-8F76-4C90-8925-A23544AD928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82788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fld id="{3FFF9DC0-2B52-4D35-8FC1-FB4E32583654}" type="datetime1">
              <a:rPr lang="zh-CN" altLang="en-US" smtClean="0">
                <a:solidFill>
                  <a:srgbClr val="000000"/>
                </a:solidFill>
              </a:rPr>
              <a:t>2017-10-27</a:t>
            </a:fld>
            <a:endParaRPr lang="en-US" altLang="zh-CN">
              <a:solidFill>
                <a:srgbClr val="000000"/>
              </a:solidFill>
            </a:endParaRPr>
          </a:p>
        </p:txBody>
      </p:sp>
      <p:sp>
        <p:nvSpPr>
          <p:cNvPr id="6" name="Rectangle 12"/>
          <p:cNvSpPr>
            <a:spLocks noGrp="1" noChangeArrowheads="1"/>
          </p:cNvSpPr>
          <p:nvPr>
            <p:ph type="ftr" sz="quarter" idx="11"/>
          </p:nvPr>
        </p:nvSpPr>
        <p:spPr>
          <a:ln/>
        </p:spPr>
        <p:txBody>
          <a:bodyPr/>
          <a:lstStyle>
            <a:lvl1pPr>
              <a:defRPr/>
            </a:lvl1pPr>
          </a:lstStyle>
          <a:p>
            <a:pPr>
              <a:defRPr/>
            </a:pPr>
            <a:r>
              <a:rPr lang="en-US" altLang="zh-CN">
                <a:solidFill>
                  <a:srgbClr val="000000"/>
                </a:solidFill>
              </a:rPr>
              <a:t>机器学习导论</a:t>
            </a:r>
          </a:p>
        </p:txBody>
      </p:sp>
      <p:sp>
        <p:nvSpPr>
          <p:cNvPr id="7" name="Rectangle 13"/>
          <p:cNvSpPr>
            <a:spLocks noGrp="1" noChangeArrowheads="1"/>
          </p:cNvSpPr>
          <p:nvPr>
            <p:ph type="sldNum" sz="quarter" idx="12"/>
          </p:nvPr>
        </p:nvSpPr>
        <p:spPr>
          <a:ln/>
        </p:spPr>
        <p:txBody>
          <a:bodyPr/>
          <a:lstStyle>
            <a:lvl1pPr>
              <a:defRPr/>
            </a:lvl1pPr>
          </a:lstStyle>
          <a:p>
            <a:pPr>
              <a:defRPr/>
            </a:pPr>
            <a:fld id="{525D4185-E99E-4445-8AA6-E370E94E115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87253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charset="-122"/>
              </a:defRPr>
            </a:lvl1pPr>
            <a:lvl2pPr marL="742950" indent="-285750" eaLnBrk="0" hangingPunct="0">
              <a:defRPr>
                <a:solidFill>
                  <a:schemeClr val="tx1"/>
                </a:solidFill>
                <a:latin typeface="Tahoma" pitchFamily="34" charset="0"/>
                <a:ea typeface="宋体" charset="-122"/>
              </a:defRPr>
            </a:lvl2pPr>
            <a:lvl3pPr marL="1143000" indent="-228600" eaLnBrk="0" hangingPunct="0">
              <a:defRPr>
                <a:solidFill>
                  <a:schemeClr val="tx1"/>
                </a:solidFill>
                <a:latin typeface="Tahoma" pitchFamily="34" charset="0"/>
                <a:ea typeface="宋体" charset="-122"/>
              </a:defRPr>
            </a:lvl3pPr>
            <a:lvl4pPr marL="1600200" indent="-228600" eaLnBrk="0" hangingPunct="0">
              <a:defRPr>
                <a:solidFill>
                  <a:schemeClr val="tx1"/>
                </a:solidFill>
                <a:latin typeface="Tahoma" pitchFamily="34" charset="0"/>
                <a:ea typeface="宋体" charset="-122"/>
              </a:defRPr>
            </a:lvl4pPr>
            <a:lvl5pPr marL="2057400" indent="-228600" eaLnBrk="0" hangingPunct="0">
              <a:defRPr>
                <a:solidFill>
                  <a:schemeClr val="tx1"/>
                </a:solidFill>
                <a:latin typeface="Tahoma" pitchFamily="34" charset="0"/>
                <a:ea typeface="宋体" charset="-122"/>
              </a:defRPr>
            </a:lvl5pPr>
            <a:lvl6pPr marL="2514600" indent="-228600" eaLnBrk="0" fontAlgn="base" hangingPunct="0">
              <a:spcBef>
                <a:spcPct val="0"/>
              </a:spcBef>
              <a:spcAft>
                <a:spcPct val="0"/>
              </a:spcAft>
              <a:defRPr>
                <a:solidFill>
                  <a:schemeClr val="tx1"/>
                </a:solidFill>
                <a:latin typeface="Tahoma" pitchFamily="34" charset="0"/>
                <a:ea typeface="宋体" charset="-122"/>
              </a:defRPr>
            </a:lvl6pPr>
            <a:lvl7pPr marL="2971800" indent="-228600" eaLnBrk="0" fontAlgn="base" hangingPunct="0">
              <a:spcBef>
                <a:spcPct val="0"/>
              </a:spcBef>
              <a:spcAft>
                <a:spcPct val="0"/>
              </a:spcAft>
              <a:defRPr>
                <a:solidFill>
                  <a:schemeClr val="tx1"/>
                </a:solidFill>
                <a:latin typeface="Tahoma" pitchFamily="34" charset="0"/>
                <a:ea typeface="宋体" charset="-122"/>
              </a:defRPr>
            </a:lvl7pPr>
            <a:lvl8pPr marL="3429000" indent="-228600" eaLnBrk="0" fontAlgn="base" hangingPunct="0">
              <a:spcBef>
                <a:spcPct val="0"/>
              </a:spcBef>
              <a:spcAft>
                <a:spcPct val="0"/>
              </a:spcAft>
              <a:defRPr>
                <a:solidFill>
                  <a:schemeClr val="tx1"/>
                </a:solidFill>
                <a:latin typeface="Tahoma" pitchFamily="34" charset="0"/>
                <a:ea typeface="宋体" charset="-122"/>
              </a:defRPr>
            </a:lvl8pPr>
            <a:lvl9pPr marL="3886200" indent="-228600" eaLnBrk="0" fontAlgn="base" hangingPunct="0">
              <a:spcBef>
                <a:spcPct val="0"/>
              </a:spcBef>
              <a:spcAft>
                <a:spcPct val="0"/>
              </a:spcAft>
              <a:defRPr>
                <a:solidFill>
                  <a:schemeClr val="tx1"/>
                </a:solidFill>
                <a:latin typeface="Tahoma" pitchFamily="34" charset="0"/>
                <a:ea typeface="宋体" charset="-122"/>
              </a:defRPr>
            </a:lvl9pPr>
          </a:lstStyle>
          <a:p>
            <a:pPr algn="ctr" eaLnBrk="1" fontAlgn="base" hangingPunct="1">
              <a:spcBef>
                <a:spcPct val="0"/>
              </a:spcBef>
              <a:spcAft>
                <a:spcPct val="0"/>
              </a:spcAft>
            </a:pPr>
            <a:endParaRPr kumimoji="1" lang="zh-CN" altLang="zh-CN" sz="2400">
              <a:solidFill>
                <a:srgbClr val="000000"/>
              </a:solidFill>
            </a:endParaRPr>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4827"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smtClean="0">
                <a:ea typeface="宋体" pitchFamily="2" charset="-122"/>
              </a:defRPr>
            </a:lvl1pPr>
          </a:lstStyle>
          <a:p>
            <a:pPr fontAlgn="base">
              <a:spcBef>
                <a:spcPct val="0"/>
              </a:spcBef>
              <a:spcAft>
                <a:spcPct val="0"/>
              </a:spcAft>
              <a:defRPr/>
            </a:pPr>
            <a:fld id="{530D5CCB-0DBF-4E52-97A0-7DE3800F53E5}" type="datetime1">
              <a:rPr lang="zh-CN" altLang="en-US" smtClean="0">
                <a:solidFill>
                  <a:srgbClr val="000000"/>
                </a:solidFill>
              </a:rPr>
              <a:t>2017-10-27</a:t>
            </a:fld>
            <a:endParaRPr lang="en-US" altLang="zh-CN">
              <a:solidFill>
                <a:srgbClr val="000000"/>
              </a:solidFill>
            </a:endParaRPr>
          </a:p>
        </p:txBody>
      </p:sp>
      <p:sp>
        <p:nvSpPr>
          <p:cNvPr id="34828"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smtClean="0">
                <a:ea typeface="宋体" pitchFamily="2" charset="-122"/>
              </a:defRPr>
            </a:lvl1pPr>
          </a:lstStyle>
          <a:p>
            <a:pPr fontAlgn="base">
              <a:spcBef>
                <a:spcPct val="0"/>
              </a:spcBef>
              <a:spcAft>
                <a:spcPct val="0"/>
              </a:spcAft>
              <a:defRPr/>
            </a:pPr>
            <a:r>
              <a:rPr lang="en-US" altLang="zh-CN">
                <a:solidFill>
                  <a:srgbClr val="000000"/>
                </a:solidFill>
              </a:rPr>
              <a:t>机器学习导论</a:t>
            </a:r>
          </a:p>
        </p:txBody>
      </p:sp>
      <p:sp>
        <p:nvSpPr>
          <p:cNvPr id="34829"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smtClean="0">
                <a:ea typeface="宋体" pitchFamily="2" charset="-122"/>
              </a:defRPr>
            </a:lvl1pPr>
          </a:lstStyle>
          <a:p>
            <a:pPr fontAlgn="base">
              <a:spcBef>
                <a:spcPct val="0"/>
              </a:spcBef>
              <a:spcAft>
                <a:spcPct val="0"/>
              </a:spcAft>
              <a:defRPr/>
            </a:pPr>
            <a:fld id="{6F633D05-2C7E-42C1-A2C3-7CA29C7A9DF6}" type="slidenum">
              <a:rPr lang="en-US" altLang="zh-CN" smtClean="0">
                <a:solidFill>
                  <a:srgbClr val="000000"/>
                </a:solidFill>
              </a:rPr>
              <a:pPr fontAlgn="base">
                <a:spcBef>
                  <a:spcPct val="0"/>
                </a:spcBef>
                <a:spcAft>
                  <a:spcPct val="0"/>
                </a:spcAft>
                <a:defRPr/>
              </a:pPr>
              <a:t>‹#›</a:t>
            </a:fld>
            <a:endParaRPr lang="en-US" altLang="zh-CN">
              <a:solidFill>
                <a:srgbClr val="000000"/>
              </a:solidFill>
            </a:endParaRPr>
          </a:p>
        </p:txBody>
      </p:sp>
    </p:spTree>
    <p:extLst>
      <p:ext uri="{BB962C8B-B14F-4D97-AF65-F5344CB8AC3E}">
        <p14:creationId xmlns:p14="http://schemas.microsoft.com/office/powerpoint/2010/main" val="404719888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hf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 Id="rId4" Type="http://schemas.openxmlformats.org/officeDocument/2006/relationships/image" Target="../media/image9.tmp"/></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2.xml"/><Relationship Id="rId5" Type="http://schemas.openxmlformats.org/officeDocument/2006/relationships/image" Target="../media/image13.tmp"/><Relationship Id="rId4" Type="http://schemas.openxmlformats.org/officeDocument/2006/relationships/image" Target="../media/image12.tmp"/></Relationships>
</file>

<file path=ppt/slides/_rels/slide12.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image" Target="../media/image14.tmp"/><Relationship Id="rId1" Type="http://schemas.openxmlformats.org/officeDocument/2006/relationships/slideLayout" Target="../slideLayouts/slideLayout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16.tmp"/></Relationships>
</file>

<file path=ppt/slides/_rels/slide13.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tmp"/><Relationship Id="rId4" Type="http://schemas.openxmlformats.org/officeDocument/2006/relationships/image" Target="../media/image40.tmp"/></Relationships>
</file>

<file path=ppt/slides/_rels/slide36.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image" Target="../media/image42.tmp"/><Relationship Id="rId1" Type="http://schemas.openxmlformats.org/officeDocument/2006/relationships/slideLayout" Target="../slideLayouts/slideLayout2.xml"/><Relationship Id="rId5" Type="http://schemas.openxmlformats.org/officeDocument/2006/relationships/image" Target="../media/image45.tmp"/><Relationship Id="rId4" Type="http://schemas.openxmlformats.org/officeDocument/2006/relationships/image" Target="../media/image44.tmp"/></Relationships>
</file>

<file path=ppt/slides/_rels/slide37.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jp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280.png"/><Relationship Id="rId7" Type="http://schemas.openxmlformats.org/officeDocument/2006/relationships/image" Target="../media/image27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60.png"/><Relationship Id="rId11" Type="http://schemas.openxmlformats.org/officeDocument/2006/relationships/image" Target="../media/image60.tmp"/><Relationship Id="rId5" Type="http://schemas.openxmlformats.org/officeDocument/2006/relationships/image" Target="../media/image250.png"/><Relationship Id="rId10" Type="http://schemas.openxmlformats.org/officeDocument/2006/relationships/image" Target="../media/image59.tmp"/><Relationship Id="rId4" Type="http://schemas.openxmlformats.org/officeDocument/2006/relationships/image" Target="../media/image240.png"/><Relationship Id="rId9"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0.tmp"/><Relationship Id="rId4" Type="http://schemas.openxmlformats.org/officeDocument/2006/relationships/image" Target="../media/image59.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image" Target="../media/image63.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7.tmp"/><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0.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8" Type="http://schemas.openxmlformats.org/officeDocument/2006/relationships/image" Target="../media/image500.png"/><Relationship Id="rId7" Type="http://schemas.openxmlformats.org/officeDocument/2006/relationships/image" Target="../media/image490.png"/><Relationship Id="rId1" Type="http://schemas.openxmlformats.org/officeDocument/2006/relationships/slideLayout" Target="../slideLayouts/slideLayout2.xml"/><Relationship Id="rId9" Type="http://schemas.openxmlformats.org/officeDocument/2006/relationships/image" Target="../media/image69.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70.tm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72.tmp"/><Relationship Id="rId7" Type="http://schemas.openxmlformats.org/officeDocument/2006/relationships/image" Target="../media/image76.tmp"/><Relationship Id="rId2" Type="http://schemas.openxmlformats.org/officeDocument/2006/relationships/image" Target="../media/image71.tmp"/><Relationship Id="rId1" Type="http://schemas.openxmlformats.org/officeDocument/2006/relationships/slideLayout" Target="../slideLayouts/slideLayout2.xml"/><Relationship Id="rId6" Type="http://schemas.openxmlformats.org/officeDocument/2006/relationships/image" Target="../media/image75.tmp"/><Relationship Id="rId5" Type="http://schemas.openxmlformats.org/officeDocument/2006/relationships/image" Target="../media/image74.tmp"/><Relationship Id="rId10" Type="http://schemas.openxmlformats.org/officeDocument/2006/relationships/image" Target="../media/image78.tmp"/><Relationship Id="rId4" Type="http://schemas.openxmlformats.org/officeDocument/2006/relationships/image" Target="../media/image73.tmp"/><Relationship Id="rId9" Type="http://schemas.openxmlformats.org/officeDocument/2006/relationships/image" Target="../media/image77.tmp"/></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image" Target="../media/image80.tmp"/><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en-US" altLang="zh-CN" sz="4800" dirty="0">
                <a:solidFill>
                  <a:srgbClr val="000000"/>
                </a:solidFill>
                <a:latin typeface="田氏保钓体简" panose="02010800040101010101" pitchFamily="2" charset="-122"/>
                <a:ea typeface="田氏保钓体简" panose="02010800040101010101" pitchFamily="2" charset="-122"/>
              </a:rPr>
              <a:t>K-Means</a:t>
            </a:r>
            <a:r>
              <a:rPr lang="zh-CN" altLang="en-US" sz="4800" dirty="0">
                <a:solidFill>
                  <a:srgbClr val="000000"/>
                </a:solidFill>
                <a:ea typeface="方正启体简体" pitchFamily="65" charset="-122"/>
              </a:rPr>
              <a:t>算法</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K-Means Algorithm</a:t>
            </a:r>
          </a:p>
        </p:txBody>
      </p:sp>
    </p:spTree>
    <p:extLst>
      <p:ext uri="{BB962C8B-B14F-4D97-AF65-F5344CB8AC3E}">
        <p14:creationId xmlns:p14="http://schemas.microsoft.com/office/powerpoint/2010/main" val="3562266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举例</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7" name="表格 6"/>
          <p:cNvGraphicFramePr>
            <a:graphicFrameLocks noGrp="1"/>
          </p:cNvGraphicFramePr>
          <p:nvPr>
            <p:extLst>
              <p:ext uri="{D42A27DB-BD31-4B8C-83A1-F6EECF244321}">
                <p14:modId xmlns:p14="http://schemas.microsoft.com/office/powerpoint/2010/main" val="4006451359"/>
              </p:ext>
            </p:extLst>
          </p:nvPr>
        </p:nvGraphicFramePr>
        <p:xfrm>
          <a:off x="1475656" y="1844824"/>
          <a:ext cx="6096000" cy="1854200"/>
        </p:xfrm>
        <a:graphic>
          <a:graphicData uri="http://schemas.openxmlformats.org/drawingml/2006/table">
            <a:tbl>
              <a:tblPr firstRow="1" bandRow="1">
                <a:tableStyleId>{D27102A9-8310-4765-A935-A1911B00CA55}</a:tableStyleId>
              </a:tblPr>
              <a:tblGrid>
                <a:gridCol w="1728192">
                  <a:extLst>
                    <a:ext uri="{9D8B030D-6E8A-4147-A177-3AD203B41FA5}">
                      <a16:colId xmlns:a16="http://schemas.microsoft.com/office/drawing/2014/main" xmlns="" val="20000"/>
                    </a:ext>
                  </a:extLst>
                </a:gridCol>
                <a:gridCol w="2664296">
                  <a:extLst>
                    <a:ext uri="{9D8B030D-6E8A-4147-A177-3AD203B41FA5}">
                      <a16:colId xmlns:a16="http://schemas.microsoft.com/office/drawing/2014/main" xmlns="" val="20001"/>
                    </a:ext>
                  </a:extLst>
                </a:gridCol>
                <a:gridCol w="1703512">
                  <a:extLst>
                    <a:ext uri="{9D8B030D-6E8A-4147-A177-3AD203B41FA5}">
                      <a16:colId xmlns:a16="http://schemas.microsoft.com/office/drawing/2014/main" xmlns="" val="20002"/>
                    </a:ext>
                  </a:extLst>
                </a:gridCol>
              </a:tblGrid>
              <a:tr h="370840">
                <a:tc>
                  <a:txBody>
                    <a:bodyPr/>
                    <a:lstStyle/>
                    <a:p>
                      <a:r>
                        <a:rPr lang="en-US" altLang="zh-CN" dirty="0"/>
                        <a:t>Object</a:t>
                      </a:r>
                      <a:endParaRPr lang="zh-CN" altLang="en-US" dirty="0"/>
                    </a:p>
                  </a:txBody>
                  <a:tcPr/>
                </a:tc>
                <a:tc>
                  <a:txBody>
                    <a:bodyPr/>
                    <a:lstStyle/>
                    <a:p>
                      <a:r>
                        <a:rPr lang="en-US" altLang="zh-CN" dirty="0"/>
                        <a:t>weight index(x)</a:t>
                      </a:r>
                      <a:endParaRPr lang="zh-CN" altLang="en-US" dirty="0"/>
                    </a:p>
                  </a:txBody>
                  <a:tcPr/>
                </a:tc>
                <a:tc>
                  <a:txBody>
                    <a:bodyPr/>
                    <a:lstStyle/>
                    <a:p>
                      <a:r>
                        <a:rPr lang="en-US" altLang="zh-CN" dirty="0"/>
                        <a:t>pH(y)</a:t>
                      </a:r>
                      <a:endParaRPr lang="zh-CN" altLang="en-US" dirty="0"/>
                    </a:p>
                  </a:txBody>
                  <a:tcPr/>
                </a:tc>
                <a:extLst>
                  <a:ext uri="{0D108BD9-81ED-4DB2-BD59-A6C34878D82A}">
                    <a16:rowId xmlns:a16="http://schemas.microsoft.com/office/drawing/2014/main" xmlns="" val="10000"/>
                  </a:ext>
                </a:extLst>
              </a:tr>
              <a:tr h="370840">
                <a:tc>
                  <a:txBody>
                    <a:bodyPr/>
                    <a:lstStyle/>
                    <a:p>
                      <a:r>
                        <a:rPr lang="en-US" altLang="zh-CN" dirty="0"/>
                        <a:t>Medicine A</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xmlns="" val="10001"/>
                  </a:ext>
                </a:extLst>
              </a:tr>
              <a:tr h="370840">
                <a:tc>
                  <a:txBody>
                    <a:bodyPr/>
                    <a:lstStyle/>
                    <a:p>
                      <a:r>
                        <a:rPr lang="en-US" altLang="zh-CN" dirty="0"/>
                        <a:t>Medicine B</a:t>
                      </a:r>
                      <a:endParaRPr lang="zh-CN" altLang="en-US" dirty="0"/>
                    </a:p>
                  </a:txBody>
                  <a:tcPr/>
                </a:tc>
                <a:tc>
                  <a:txBody>
                    <a:bodyPr/>
                    <a:lstStyle/>
                    <a:p>
                      <a:r>
                        <a:rPr lang="en-US" altLang="zh-CN" dirty="0"/>
                        <a:t>2</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xmlns="" val="10002"/>
                  </a:ext>
                </a:extLst>
              </a:tr>
              <a:tr h="370840">
                <a:tc>
                  <a:txBody>
                    <a:bodyPr/>
                    <a:lstStyle/>
                    <a:p>
                      <a:r>
                        <a:rPr lang="en-US" altLang="zh-CN" dirty="0"/>
                        <a:t>Medicine C</a:t>
                      </a:r>
                      <a:endParaRPr lang="zh-CN" altLang="en-US" dirty="0"/>
                    </a:p>
                  </a:txBody>
                  <a:tcPr/>
                </a:tc>
                <a:tc>
                  <a:txBody>
                    <a:bodyPr/>
                    <a:lstStyle/>
                    <a:p>
                      <a:r>
                        <a:rPr lang="en-US" altLang="zh-CN" dirty="0"/>
                        <a:t>4</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xmlns="" val="10003"/>
                  </a:ext>
                </a:extLst>
              </a:tr>
              <a:tr h="370840">
                <a:tc>
                  <a:txBody>
                    <a:bodyPr/>
                    <a:lstStyle/>
                    <a:p>
                      <a:r>
                        <a:rPr lang="en-US" altLang="zh-CN" dirty="0"/>
                        <a:t>Medicine D</a:t>
                      </a:r>
                      <a:endParaRPr lang="zh-CN" altLang="en-US" dirty="0"/>
                    </a:p>
                  </a:txBody>
                  <a:tcPr/>
                </a:tc>
                <a:tc>
                  <a:txBody>
                    <a:bodyPr/>
                    <a:lstStyle/>
                    <a:p>
                      <a:r>
                        <a:rPr lang="en-US" altLang="zh-CN" dirty="0"/>
                        <a:t>5</a:t>
                      </a:r>
                      <a:endParaRPr lang="zh-CN" altLang="en-US" dirty="0"/>
                    </a:p>
                  </a:txBody>
                  <a:tcPr/>
                </a:tc>
                <a:tc>
                  <a:txBody>
                    <a:bodyPr/>
                    <a:lstStyle/>
                    <a:p>
                      <a:r>
                        <a:rPr lang="en-US" altLang="zh-CN" dirty="0"/>
                        <a:t>4</a:t>
                      </a:r>
                      <a:endParaRPr lang="zh-CN" altLang="en-US" dirty="0"/>
                    </a:p>
                  </a:txBody>
                  <a:tcPr/>
                </a:tc>
                <a:extLst>
                  <a:ext uri="{0D108BD9-81ED-4DB2-BD59-A6C34878D82A}">
                    <a16:rowId xmlns:a16="http://schemas.microsoft.com/office/drawing/2014/main" xmlns="" val="10004"/>
                  </a:ext>
                </a:extLst>
              </a:tr>
            </a:tbl>
          </a:graphicData>
        </a:graphic>
      </p:graphicFrame>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856" y="3789039"/>
            <a:ext cx="3113087" cy="2901463"/>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7" y="3789040"/>
            <a:ext cx="3918111" cy="1497708"/>
          </a:xfrm>
          <a:prstGeom prst="rect">
            <a:avLst/>
          </a:prstGeom>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5594570"/>
            <a:ext cx="3000512" cy="1002782"/>
          </a:xfrm>
          <a:prstGeom prst="rect">
            <a:avLst/>
          </a:prstGeom>
        </p:spPr>
      </p:pic>
    </p:spTree>
    <p:extLst>
      <p:ext uri="{BB962C8B-B14F-4D97-AF65-F5344CB8AC3E}">
        <p14:creationId xmlns:p14="http://schemas.microsoft.com/office/powerpoint/2010/main" val="210522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举例</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1916832"/>
            <a:ext cx="3877825" cy="754927"/>
          </a:xfrm>
          <a:prstGeom prst="rect">
            <a:avLst/>
          </a:prstGeom>
        </p:spPr>
      </p:pic>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2780928"/>
            <a:ext cx="3528392" cy="3318596"/>
          </a:xfrm>
          <a:prstGeom prst="rect">
            <a:avLst/>
          </a:prstGeom>
        </p:spPr>
      </p:pic>
      <p:pic>
        <p:nvPicPr>
          <p:cNvPr id="14" name="图片 13" descr="屏幕剪辑"/>
          <p:cNvPicPr>
            <a:picLocks noChangeAspect="1"/>
          </p:cNvPicPr>
          <p:nvPr/>
        </p:nvPicPr>
        <p:blipFill rotWithShape="1">
          <a:blip r:embed="rId4">
            <a:extLst>
              <a:ext uri="{28A0092B-C50C-407E-A947-70E740481C1C}">
                <a14:useLocalDpi xmlns:a14="http://schemas.microsoft.com/office/drawing/2010/main" val="0"/>
              </a:ext>
            </a:extLst>
          </a:blip>
          <a:srcRect t="2720"/>
          <a:stretch/>
        </p:blipFill>
        <p:spPr>
          <a:xfrm>
            <a:off x="4139952" y="3050486"/>
            <a:ext cx="4464496" cy="1458633"/>
          </a:xfrm>
          <a:prstGeom prst="rect">
            <a:avLst/>
          </a:prstGeom>
        </p:spPr>
      </p:pic>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9952" y="4869160"/>
            <a:ext cx="2952328" cy="968733"/>
          </a:xfrm>
          <a:prstGeom prst="rect">
            <a:avLst/>
          </a:prstGeom>
        </p:spPr>
      </p:pic>
    </p:spTree>
    <p:extLst>
      <p:ext uri="{BB962C8B-B14F-4D97-AF65-F5344CB8AC3E}">
        <p14:creationId xmlns:p14="http://schemas.microsoft.com/office/powerpoint/2010/main" val="2994828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举例</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6971637" y="5805264"/>
            <a:ext cx="984739" cy="369332"/>
          </a:xfrm>
          <a:prstGeom prst="rect">
            <a:avLst/>
          </a:prstGeom>
          <a:solidFill>
            <a:schemeClr val="bg1">
              <a:lumMod val="85000"/>
            </a:schemeClr>
          </a:solidFill>
          <a:ln>
            <a:solidFill>
              <a:srgbClr val="00B050"/>
            </a:solidFill>
          </a:ln>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zh-CN" altLang="en-US" dirty="0">
                <a:latin typeface="田氏保钓体简" panose="02010800040101010101" pitchFamily="2" charset="-122"/>
                <a:ea typeface="田氏保钓体简" panose="02010800040101010101" pitchFamily="2" charset="-122"/>
              </a:rPr>
              <a:t>停止</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132" y="2060848"/>
            <a:ext cx="6411220" cy="704948"/>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177" y="2765796"/>
            <a:ext cx="3592751" cy="3361300"/>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0386" y="2892093"/>
            <a:ext cx="4688078" cy="1473011"/>
          </a:xfrm>
          <a:prstGeom prst="rect">
            <a:avLst/>
          </a:prstGeom>
        </p:spPr>
      </p:pic>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7944" y="4423205"/>
            <a:ext cx="2805702" cy="906008"/>
          </a:xfrm>
          <a:prstGeom prst="rect">
            <a:avLst/>
          </a:prstGeom>
        </p:spPr>
      </p:pic>
      <p:pic>
        <p:nvPicPr>
          <p:cNvPr id="13" name="图片 12"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32040" y="5797009"/>
            <a:ext cx="933580" cy="342948"/>
          </a:xfrm>
          <a:prstGeom prst="rect">
            <a:avLst/>
          </a:prstGeom>
        </p:spPr>
      </p:pic>
      <p:sp>
        <p:nvSpPr>
          <p:cNvPr id="14" name="右箭头 13"/>
          <p:cNvSpPr/>
          <p:nvPr/>
        </p:nvSpPr>
        <p:spPr>
          <a:xfrm>
            <a:off x="6084168" y="5835217"/>
            <a:ext cx="648072" cy="3300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390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数学上分析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bject 3"/>
          <p:cNvSpPr txBox="1"/>
          <p:nvPr/>
        </p:nvSpPr>
        <p:spPr>
          <a:xfrm>
            <a:off x="691628" y="2492896"/>
            <a:ext cx="7840812" cy="1133644"/>
          </a:xfrm>
          <a:prstGeom prst="rect">
            <a:avLst/>
          </a:prstGeom>
        </p:spPr>
        <p:txBody>
          <a:bodyPr vert="horz" wrap="square" lIns="0" tIns="12700" rIns="0" bIns="0" rtlCol="0">
            <a:spAutoFit/>
          </a:bodyPr>
          <a:lstStyle/>
          <a:p>
            <a:pPr marL="12700">
              <a:spcBef>
                <a:spcPts val="100"/>
              </a:spcBef>
            </a:pPr>
            <a:r>
              <a:rPr lang="en-US" altLang="zh-CN" sz="2400" spc="-5" dirty="0">
                <a:latin typeface="田氏保钓体简" panose="02010800040101010101" pitchFamily="2" charset="-122"/>
                <a:ea typeface="田氏保钓体简" panose="02010800040101010101" pitchFamily="2" charset="-122"/>
                <a:cs typeface="SimSun"/>
              </a:rPr>
              <a:t>K-Means </a:t>
            </a:r>
            <a:r>
              <a:rPr lang="zh-CN" altLang="en-US" sz="2400" spc="-5" dirty="0">
                <a:latin typeface="田氏保钓体简" panose="02010800040101010101" pitchFamily="2" charset="-122"/>
                <a:ea typeface="田氏保钓体简" panose="02010800040101010101" pitchFamily="2" charset="-122"/>
                <a:cs typeface="SimSun"/>
              </a:rPr>
              <a:t>所要优化的目标函数：</a:t>
            </a:r>
            <a:endParaRPr lang="en-US" altLang="zh-CN" sz="2400" spc="-5" dirty="0">
              <a:latin typeface="田氏保钓体简" panose="02010800040101010101" pitchFamily="2" charset="-122"/>
              <a:ea typeface="田氏保钓体简" panose="02010800040101010101" pitchFamily="2" charset="-122"/>
              <a:cs typeface="SimSun"/>
            </a:endParaRPr>
          </a:p>
          <a:p>
            <a:pPr marL="12700">
              <a:spcBef>
                <a:spcPts val="100"/>
              </a:spcBef>
            </a:pPr>
            <a:r>
              <a:rPr lang="zh-CN" altLang="en-US" sz="2400" spc="-5" dirty="0">
                <a:latin typeface="田氏保钓体简" panose="02010800040101010101" pitchFamily="2" charset="-122"/>
                <a:ea typeface="田氏保钓体简" panose="02010800040101010101" pitchFamily="2" charset="-122"/>
                <a:cs typeface="SimSun"/>
              </a:rPr>
              <a:t>设我们一共有 </a:t>
            </a:r>
            <a:r>
              <a:rPr lang="en-US" altLang="zh-CN" sz="2400" spc="-5" dirty="0">
                <a:latin typeface="田氏保钓体简" panose="02010800040101010101" pitchFamily="2" charset="-122"/>
                <a:ea typeface="田氏保钓体简" panose="02010800040101010101" pitchFamily="2" charset="-122"/>
                <a:cs typeface="SimSun"/>
              </a:rPr>
              <a:t>N </a:t>
            </a:r>
            <a:r>
              <a:rPr lang="zh-CN" altLang="en-US" sz="2400" spc="-5" dirty="0">
                <a:latin typeface="田氏保钓体简" panose="02010800040101010101" pitchFamily="2" charset="-122"/>
                <a:ea typeface="田氏保钓体简" panose="02010800040101010101" pitchFamily="2" charset="-122"/>
                <a:cs typeface="SimSun"/>
              </a:rPr>
              <a:t>个数据点需要分为 </a:t>
            </a:r>
            <a:r>
              <a:rPr lang="en-US" altLang="zh-CN" sz="2400" spc="-5" dirty="0">
                <a:latin typeface="田氏保钓体简" panose="02010800040101010101" pitchFamily="2" charset="-122"/>
                <a:ea typeface="田氏保钓体简" panose="02010800040101010101" pitchFamily="2" charset="-122"/>
                <a:cs typeface="SimSun"/>
              </a:rPr>
              <a:t>K </a:t>
            </a:r>
            <a:r>
              <a:rPr lang="zh-CN" altLang="en-US" sz="2400" spc="-5" dirty="0">
                <a:latin typeface="田氏保钓体简" panose="02010800040101010101" pitchFamily="2" charset="-122"/>
                <a:ea typeface="田氏保钓体简" panose="02010800040101010101" pitchFamily="2" charset="-122"/>
                <a:cs typeface="SimSun"/>
              </a:rPr>
              <a:t>个 </a:t>
            </a:r>
            <a:r>
              <a:rPr lang="en-US" altLang="zh-CN" sz="2400" spc="-5" dirty="0">
                <a:latin typeface="田氏保钓体简" panose="02010800040101010101" pitchFamily="2" charset="-122"/>
                <a:ea typeface="田氏保钓体简" panose="02010800040101010101" pitchFamily="2" charset="-122"/>
                <a:cs typeface="SimSun"/>
              </a:rPr>
              <a:t>cluster </a:t>
            </a:r>
            <a:r>
              <a:rPr lang="zh-CN" altLang="en-US" sz="2400" spc="-5" dirty="0">
                <a:latin typeface="田氏保钓体简" panose="02010800040101010101" pitchFamily="2" charset="-122"/>
                <a:ea typeface="田氏保钓体简" panose="02010800040101010101" pitchFamily="2" charset="-122"/>
                <a:cs typeface="SimSun"/>
              </a:rPr>
              <a:t>，</a:t>
            </a:r>
            <a:r>
              <a:rPr lang="en-US" altLang="zh-CN" sz="2400" spc="-5" dirty="0">
                <a:latin typeface="田氏保钓体简" panose="02010800040101010101" pitchFamily="2" charset="-122"/>
                <a:ea typeface="田氏保钓体简" panose="02010800040101010101" pitchFamily="2" charset="-122"/>
                <a:cs typeface="SimSun"/>
              </a:rPr>
              <a:t>K-Means </a:t>
            </a:r>
            <a:r>
              <a:rPr lang="zh-CN" altLang="en-US" sz="2400" spc="-5" dirty="0">
                <a:latin typeface="田氏保钓体简" panose="02010800040101010101" pitchFamily="2" charset="-122"/>
                <a:ea typeface="田氏保钓体简" panose="02010800040101010101" pitchFamily="2" charset="-122"/>
                <a:cs typeface="SimSun"/>
              </a:rPr>
              <a:t>要做的就是最小化</a:t>
            </a:r>
          </a:p>
        </p:txBody>
      </p:sp>
      <mc:AlternateContent xmlns:mc="http://schemas.openxmlformats.org/markup-compatibility/2006" xmlns:a14="http://schemas.microsoft.com/office/drawing/2010/main">
        <mc:Choice Requires="a14">
          <p:sp>
            <p:nvSpPr>
              <p:cNvPr id="8" name="矩形 7"/>
              <p:cNvSpPr/>
              <p:nvPr/>
            </p:nvSpPr>
            <p:spPr>
              <a:xfrm>
                <a:off x="611560" y="5016524"/>
                <a:ext cx="7920880" cy="860748"/>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其中，每个簇的样本数目为</a:t>
                </a:r>
                <a:r>
                  <a:rPr lang="en-US" altLang="zh-CN" sz="2400" dirty="0">
                    <a:latin typeface="田氏保钓体简" panose="02010800040101010101" pitchFamily="2" charset="-122"/>
                    <a:ea typeface="田氏保钓体简" panose="02010800040101010101" pitchFamily="2" charset="-122"/>
                  </a:rPr>
                  <a:t>N</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 N</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 ,…, </a:t>
                </a:r>
                <a:r>
                  <a:rPr lang="en-US" altLang="zh-CN" sz="2400" dirty="0" err="1">
                    <a:latin typeface="田氏保钓体简" panose="02010800040101010101" pitchFamily="2" charset="-122"/>
                    <a:ea typeface="田氏保钓体简" panose="02010800040101010101" pitchFamily="2" charset="-122"/>
                  </a:rPr>
                  <a:t>N</a:t>
                </a:r>
                <a:r>
                  <a:rPr lang="en-US" altLang="zh-CN" sz="2400" baseline="-25000" dirty="0" err="1">
                    <a:latin typeface="田氏保钓体简" panose="02010800040101010101" pitchFamily="2" charset="-122"/>
                    <a:ea typeface="田氏保钓体简" panose="02010800040101010101" pitchFamily="2" charset="-122"/>
                  </a:rPr>
                  <a:t>k</a:t>
                </a:r>
                <a:r>
                  <a:rPr lang="en-US" altLang="zh-CN" sz="2400" dirty="0">
                    <a:latin typeface="田氏保钓体简" panose="02010800040101010101" pitchFamily="2" charset="-122"/>
                    <a:ea typeface="田氏保钓体简" panose="02010800040101010101" pitchFamily="2" charset="-122"/>
                  </a:rPr>
                  <a:t> , </a:t>
                </a:r>
                <a14:m>
                  <m:oMath xmlns:m="http://schemas.openxmlformats.org/officeDocument/2006/math">
                    <m:sSub>
                      <m:sSubPr>
                        <m:ctrlPr>
                          <a:rPr lang="en-US" altLang="zh-CN" sz="2400" i="1" smtClean="0">
                            <a:latin typeface="Cambria Math"/>
                            <a:ea typeface="田氏保钓体简" panose="02010800040101010101" pitchFamily="2" charset="-122"/>
                          </a:rPr>
                        </m:ctrlPr>
                      </m:sSubPr>
                      <m:e>
                        <m:r>
                          <a:rPr lang="zh-CN" altLang="en-US" sz="2400" i="1" smtClean="0">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r>
                      <a:rPr lang="zh-CN" altLang="en-US" sz="2400" b="0" i="1" smtClean="0">
                        <a:latin typeface="Cambria Math"/>
                        <a:ea typeface="田氏保钓体简" panose="02010800040101010101" pitchFamily="2" charset="-122"/>
                      </a:rPr>
                      <m:t>为第</m:t>
                    </m:r>
                    <m:r>
                      <m:rPr>
                        <m:nor/>
                      </m:rPr>
                      <a:rPr lang="en-US" altLang="zh-CN" sz="2400" b="0" i="1" spc="-5" dirty="0" smtClean="0">
                        <a:latin typeface="田氏保钓体简" panose="02010800040101010101" pitchFamily="2" charset="-122"/>
                        <a:ea typeface="田氏保钓体简" panose="02010800040101010101" pitchFamily="2" charset="-122"/>
                        <a:cs typeface="SimSun"/>
                      </a:rPr>
                      <m:t>j</m:t>
                    </m:r>
                    <m:r>
                      <a:rPr lang="zh-CN" altLang="en-US" sz="2400" b="0" i="1" smtClean="0">
                        <a:latin typeface="Cambria Math"/>
                        <a:ea typeface="田氏保钓体简" panose="02010800040101010101" pitchFamily="2" charset="-122"/>
                      </a:rPr>
                      <m:t>类的</m:t>
                    </m:r>
                    <m:r>
                      <a:rPr lang="zh-CN" altLang="en-US" sz="2400" i="1">
                        <a:latin typeface="Cambria Math"/>
                        <a:ea typeface="田氏保钓体简" panose="02010800040101010101" pitchFamily="2" charset="-122"/>
                      </a:rPr>
                      <m:t>中心</m:t>
                    </m:r>
                  </m:oMath>
                </a14:m>
                <a:r>
                  <a:rPr lang="zh-CN" altLang="en-US" sz="2400" dirty="0">
                    <a:latin typeface="田氏保钓体简" panose="02010800040101010101" pitchFamily="2" charset="-122"/>
                    <a:ea typeface="田氏保钓体简" panose="02010800040101010101" pitchFamily="2" charset="-122"/>
                  </a:rPr>
                  <a:t>。直接寻找</a:t>
                </a:r>
                <a14:m>
                  <m:oMath xmlns:m="http://schemas.openxmlformats.org/officeDocument/2006/math">
                    <m:sSub>
                      <m:sSubPr>
                        <m:ctrlPr>
                          <a:rPr lang="en-US" altLang="zh-CN" sz="2400" i="1">
                            <a:latin typeface="Cambria Math"/>
                          </a:rPr>
                        </m:ctrlPr>
                      </m:sSubPr>
                      <m:e>
                        <m:r>
                          <a:rPr lang="en-US" altLang="zh-CN" sz="2400" b="0" i="1" smtClean="0">
                            <a:latin typeface="Cambria Math"/>
                          </a:rPr>
                          <m:t>𝑁</m:t>
                        </m:r>
                      </m:e>
                      <m:sub>
                        <m:r>
                          <a:rPr lang="en-US" altLang="zh-CN" sz="2400" b="0" i="1" smtClean="0">
                            <a:latin typeface="Cambria Math"/>
                          </a:rPr>
                          <m:t>𝑖</m:t>
                        </m:r>
                      </m:sub>
                    </m:sSub>
                  </m:oMath>
                </a14:m>
                <a:r>
                  <a:rPr lang="zh-CN" altLang="en-US" sz="2400" dirty="0">
                    <a:latin typeface="田氏保钓体简" panose="02010800040101010101" pitchFamily="2" charset="-122"/>
                    <a:ea typeface="田氏保钓体简" panose="02010800040101010101" pitchFamily="2" charset="-122"/>
                  </a:rPr>
                  <a:t>和</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oMath>
                </a14:m>
                <a:r>
                  <a:rPr lang="zh-CN" altLang="en-US" sz="2400" dirty="0">
                    <a:latin typeface="田氏保钓体简" panose="02010800040101010101" pitchFamily="2" charset="-122"/>
                    <a:ea typeface="田氏保钓体简" panose="02010800040101010101" pitchFamily="2" charset="-122"/>
                  </a:rPr>
                  <a:t>来最小化 </a:t>
                </a:r>
                <a:r>
                  <a:rPr lang="en-US" altLang="zh-CN" sz="2400" i="1" dirty="0">
                    <a:latin typeface="田氏保钓体简" panose="02010800040101010101" pitchFamily="2" charset="-122"/>
                    <a:ea typeface="田氏保钓体简" panose="02010800040101010101" pitchFamily="2" charset="-122"/>
                  </a:rPr>
                  <a:t>J </a:t>
                </a:r>
                <a:r>
                  <a:rPr lang="zh-CN" altLang="en-US" sz="2400" dirty="0">
                    <a:latin typeface="田氏保钓体简" panose="02010800040101010101" pitchFamily="2" charset="-122"/>
                    <a:ea typeface="田氏保钓体简" panose="02010800040101010101" pitchFamily="2" charset="-122"/>
                  </a:rPr>
                  <a:t>并不容易，</a:t>
                </a:r>
              </a:p>
            </p:txBody>
          </p:sp>
        </mc:Choice>
        <mc:Fallback xmlns="">
          <p:sp>
            <p:nvSpPr>
              <p:cNvPr id="8" name="矩形 7"/>
              <p:cNvSpPr>
                <a:spLocks noRot="1" noChangeAspect="1" noMove="1" noResize="1" noEditPoints="1" noAdjustHandles="1" noChangeArrowheads="1" noChangeShapeType="1" noTextEdit="1"/>
              </p:cNvSpPr>
              <p:nvPr/>
            </p:nvSpPr>
            <p:spPr>
              <a:xfrm>
                <a:off x="611560" y="5016524"/>
                <a:ext cx="7920880" cy="860748"/>
              </a:xfrm>
              <a:prstGeom prst="rect">
                <a:avLst/>
              </a:prstGeom>
              <a:blipFill rotWithShape="1">
                <a:blip r:embed="rId2"/>
                <a:stretch>
                  <a:fillRect l="-1154" t="-5674" r="-154" b="-9929"/>
                </a:stretch>
              </a:blipFill>
            </p:spPr>
            <p:txBody>
              <a:bodyPr/>
              <a:lstStyle/>
              <a:p>
                <a:r>
                  <a:rPr lang="zh-CN" altLang="en-US">
                    <a:noFill/>
                  </a:rPr>
                  <a:t> </a:t>
                </a:r>
              </a:p>
            </p:txBody>
          </p:sp>
        </mc:Fallback>
      </mc:AlternateContent>
      <p:sp>
        <p:nvSpPr>
          <p:cNvPr id="11" name="圆角矩形标注 10"/>
          <p:cNvSpPr/>
          <p:nvPr/>
        </p:nvSpPr>
        <p:spPr>
          <a:xfrm>
            <a:off x="6012160" y="3626540"/>
            <a:ext cx="2088232" cy="432048"/>
          </a:xfrm>
          <a:prstGeom prst="wedgeRoundRectCallout">
            <a:avLst>
              <a:gd name="adj1" fmla="val -52762"/>
              <a:gd name="adj2" fmla="val 108797"/>
              <a:gd name="adj3" fmla="val 16667"/>
            </a:avLst>
          </a:prstGeom>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solidFill>
                  <a:srgbClr val="C00000"/>
                </a:solidFill>
                <a:latin typeface="田氏保钓体简" panose="02010800040101010101" pitchFamily="2" charset="-122"/>
                <a:ea typeface="田氏保钓体简" panose="02010800040101010101" pitchFamily="2" charset="-122"/>
              </a:rPr>
              <a:t>准则函数</a:t>
            </a:r>
          </a:p>
        </p:txBody>
      </p:sp>
      <p:grpSp>
        <p:nvGrpSpPr>
          <p:cNvPr id="17" name="组合 16"/>
          <p:cNvGrpSpPr/>
          <p:nvPr/>
        </p:nvGrpSpPr>
        <p:grpSpPr>
          <a:xfrm>
            <a:off x="1619672" y="3717032"/>
            <a:ext cx="4152293" cy="1261104"/>
            <a:chOff x="2102024" y="3482524"/>
            <a:chExt cx="4152293" cy="1261104"/>
          </a:xfrm>
        </p:grpSpPr>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3258" y="3689137"/>
              <a:ext cx="4001059" cy="819264"/>
            </a:xfrm>
            <a:prstGeom prst="rect">
              <a:avLst/>
            </a:prstGeom>
          </p:spPr>
        </p:pic>
        <p:sp>
          <p:nvSpPr>
            <p:cNvPr id="15" name="矩形 14"/>
            <p:cNvSpPr/>
            <p:nvPr/>
          </p:nvSpPr>
          <p:spPr>
            <a:xfrm>
              <a:off x="2699792" y="3482524"/>
              <a:ext cx="1152128" cy="378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02024" y="4365104"/>
              <a:ext cx="1152128" cy="378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9516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数学上分析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object 3"/>
              <p:cNvSpPr txBox="1"/>
              <p:nvPr/>
            </p:nvSpPr>
            <p:spPr>
              <a:xfrm>
                <a:off x="1200994" y="2492896"/>
                <a:ext cx="6768752" cy="1557927"/>
              </a:xfrm>
              <a:prstGeom prst="rect">
                <a:avLst/>
              </a:prstGeom>
            </p:spPr>
            <p:txBody>
              <a:bodyPr vert="horz" wrap="square" lIns="0" tIns="12700" rIns="0" bIns="0" rtlCol="0">
                <a:spAutoFit/>
              </a:bodyPr>
              <a:lstStyle/>
              <a:p>
                <a:pPr marL="12700">
                  <a:spcBef>
                    <a:spcPts val="100"/>
                  </a:spcBef>
                </a:pPr>
                <a:r>
                  <a:rPr lang="zh-CN" altLang="en-US" sz="2400" spc="-5" dirty="0">
                    <a:latin typeface="田氏保钓体简" panose="02010800040101010101" pitchFamily="2" charset="-122"/>
                    <a:ea typeface="田氏保钓体简" panose="02010800040101010101" pitchFamily="2" charset="-122"/>
                    <a:cs typeface="SimSun"/>
                  </a:rPr>
                  <a:t>我们可以采取迭代的办法：先固定 </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r>
                      <a:rPr lang="en-US" altLang="zh-CN" sz="2400" i="1">
                        <a:latin typeface="Cambria Math"/>
                        <a:ea typeface="田氏保钓体简" panose="02010800040101010101" pitchFamily="2" charset="-122"/>
                      </a:rPr>
                      <m:t> </m:t>
                    </m:r>
                  </m:oMath>
                </a14:m>
                <a:r>
                  <a:rPr lang="zh-CN" altLang="en-US" sz="2400" spc="-5" dirty="0">
                    <a:latin typeface="田氏保钓体简" panose="02010800040101010101" pitchFamily="2" charset="-122"/>
                    <a:ea typeface="田氏保钓体简" panose="02010800040101010101" pitchFamily="2" charset="-122"/>
                    <a:cs typeface="SimSun"/>
                  </a:rPr>
                  <a:t>，选择最优</a:t>
                </a:r>
                <a14:m>
                  <m:oMath xmlns:m="http://schemas.openxmlformats.org/officeDocument/2006/math">
                    <m:sSub>
                      <m:sSubPr>
                        <m:ctrlPr>
                          <a:rPr lang="en-US" altLang="zh-CN" sz="2400" i="1">
                            <a:latin typeface="Cambria Math"/>
                          </a:rPr>
                        </m:ctrlPr>
                      </m:sSubPr>
                      <m:e>
                        <m:r>
                          <a:rPr lang="en-US" altLang="zh-CN" sz="2400" i="1">
                            <a:latin typeface="Cambria Math"/>
                          </a:rPr>
                          <m:t>𝑁</m:t>
                        </m:r>
                      </m:e>
                      <m:sub>
                        <m:r>
                          <a:rPr lang="en-US" altLang="zh-CN" sz="2400" i="1">
                            <a:latin typeface="Cambria Math"/>
                          </a:rPr>
                          <m:t>𝑖</m:t>
                        </m:r>
                      </m:sub>
                    </m:sSub>
                  </m:oMath>
                </a14:m>
                <a:r>
                  <a:rPr lang="zh-CN" altLang="en-US" sz="2400" spc="-5" dirty="0">
                    <a:latin typeface="田氏保钓体简" panose="02010800040101010101" pitchFamily="2" charset="-122"/>
                    <a:ea typeface="田氏保钓体简" panose="02010800040101010101" pitchFamily="2" charset="-122"/>
                    <a:cs typeface="SimSun"/>
                  </a:rPr>
                  <a:t>，很容易看出，只要将数据点归类到离他最近的那个中心就能保证 </a:t>
                </a:r>
                <a:r>
                  <a:rPr lang="en-US" altLang="zh-CN" sz="2400" i="1" spc="-5" dirty="0">
                    <a:latin typeface="田氏保钓体简" panose="02010800040101010101" pitchFamily="2" charset="-122"/>
                    <a:ea typeface="田氏保钓体简" panose="02010800040101010101" pitchFamily="2" charset="-122"/>
                    <a:cs typeface="SimSun"/>
                  </a:rPr>
                  <a:t>J </a:t>
                </a:r>
                <a:r>
                  <a:rPr lang="zh-CN" altLang="en-US" sz="2400" spc="-5" dirty="0">
                    <a:latin typeface="田氏保钓体简" panose="02010800040101010101" pitchFamily="2" charset="-122"/>
                    <a:ea typeface="田氏保钓体简" panose="02010800040101010101" pitchFamily="2" charset="-122"/>
                    <a:cs typeface="SimSun"/>
                  </a:rPr>
                  <a:t>最小。下一步则固定 </a:t>
                </a:r>
                <a14:m>
                  <m:oMath xmlns:m="http://schemas.openxmlformats.org/officeDocument/2006/math">
                    <m:sSub>
                      <m:sSubPr>
                        <m:ctrlPr>
                          <a:rPr lang="en-US" altLang="zh-CN" sz="2400" i="1">
                            <a:latin typeface="Cambria Math"/>
                          </a:rPr>
                        </m:ctrlPr>
                      </m:sSubPr>
                      <m:e>
                        <m:r>
                          <a:rPr lang="en-US" altLang="zh-CN" sz="2400" i="1">
                            <a:latin typeface="Cambria Math"/>
                          </a:rPr>
                          <m:t>𝑁</m:t>
                        </m:r>
                      </m:e>
                      <m:sub>
                        <m:r>
                          <a:rPr lang="en-US" altLang="zh-CN" sz="2400" i="1">
                            <a:latin typeface="Cambria Math"/>
                          </a:rPr>
                          <m:t>𝑖</m:t>
                        </m:r>
                      </m:sub>
                    </m:sSub>
                    <m:r>
                      <a:rPr lang="en-US" altLang="zh-CN" sz="2400" i="1">
                        <a:latin typeface="Cambria Math"/>
                      </a:rPr>
                      <m:t> </m:t>
                    </m:r>
                  </m:oMath>
                </a14:m>
                <a:r>
                  <a:rPr lang="zh-CN" altLang="en-US" sz="2400" spc="-5" dirty="0">
                    <a:latin typeface="田氏保钓体简" panose="02010800040101010101" pitchFamily="2" charset="-122"/>
                    <a:ea typeface="田氏保钓体简" panose="02010800040101010101" pitchFamily="2" charset="-122"/>
                    <a:cs typeface="SimSun"/>
                  </a:rPr>
                  <a:t>，再求最优的 </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r>
                      <a:rPr lang="en-US" altLang="zh-CN" sz="2400" i="1">
                        <a:latin typeface="Cambria Math"/>
                        <a:ea typeface="田氏保钓体简" panose="02010800040101010101" pitchFamily="2" charset="-122"/>
                      </a:rPr>
                      <m:t> </m:t>
                    </m:r>
                  </m:oMath>
                </a14:m>
                <a:r>
                  <a:rPr lang="zh-CN" altLang="en-US" sz="2400" spc="-5" dirty="0">
                    <a:latin typeface="田氏保钓体简" panose="02010800040101010101" pitchFamily="2" charset="-122"/>
                    <a:ea typeface="田氏保钓体简" panose="02010800040101010101" pitchFamily="2" charset="-122"/>
                    <a:cs typeface="SimSun"/>
                  </a:rPr>
                  <a:t>。</a:t>
                </a:r>
              </a:p>
            </p:txBody>
          </p:sp>
        </mc:Choice>
        <mc:Fallback xmlns="">
          <p:sp>
            <p:nvSpPr>
              <p:cNvPr id="10" name="object 3"/>
              <p:cNvSpPr txBox="1">
                <a:spLocks noRot="1" noChangeAspect="1" noMove="1" noResize="1" noEditPoints="1" noAdjustHandles="1" noChangeArrowheads="1" noChangeShapeType="1" noTextEdit="1"/>
              </p:cNvSpPr>
              <p:nvPr/>
            </p:nvSpPr>
            <p:spPr>
              <a:xfrm>
                <a:off x="1200994" y="2492896"/>
                <a:ext cx="6768752" cy="1557927"/>
              </a:xfrm>
              <a:prstGeom prst="rect">
                <a:avLst/>
              </a:prstGeom>
              <a:blipFill rotWithShape="1">
                <a:blip r:embed="rId2"/>
                <a:stretch>
                  <a:fillRect l="-2523" t="-6250" r="-1982" b="-7031"/>
                </a:stretch>
              </a:blipFill>
            </p:spPr>
            <p:txBody>
              <a:bodyPr/>
              <a:lstStyle/>
              <a:p>
                <a:r>
                  <a:rPr lang="zh-CN" altLang="en-US">
                    <a:noFill/>
                  </a:rPr>
                  <a:t> </a:t>
                </a:r>
              </a:p>
            </p:txBody>
          </p:sp>
        </mc:Fallback>
      </mc:AlternateContent>
      <p:sp>
        <p:nvSpPr>
          <p:cNvPr id="9" name="下箭头 8"/>
          <p:cNvSpPr/>
          <p:nvPr/>
        </p:nvSpPr>
        <p:spPr>
          <a:xfrm>
            <a:off x="4009306" y="4149080"/>
            <a:ext cx="576064" cy="57606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1" name="object 3"/>
          <p:cNvSpPr txBox="1"/>
          <p:nvPr/>
        </p:nvSpPr>
        <p:spPr>
          <a:xfrm>
            <a:off x="1214178" y="4941168"/>
            <a:ext cx="6768752" cy="751488"/>
          </a:xfrm>
          <a:prstGeom prst="rect">
            <a:avLst/>
          </a:prstGeom>
        </p:spPr>
        <p:txBody>
          <a:bodyPr vert="horz" wrap="square" lIns="0" tIns="12700" rIns="0" bIns="0" rtlCol="0">
            <a:spAutoFit/>
          </a:bodyPr>
          <a:lstStyle/>
          <a:p>
            <a:pPr marL="12700">
              <a:spcBef>
                <a:spcPts val="100"/>
              </a:spcBef>
            </a:pPr>
            <a:r>
              <a:rPr lang="zh-CN" altLang="en-US" sz="2400" spc="-5" dirty="0">
                <a:latin typeface="田氏保钓体简" panose="02010800040101010101" pitchFamily="2" charset="-122"/>
                <a:ea typeface="田氏保钓体简" panose="02010800040101010101" pitchFamily="2" charset="-122"/>
                <a:cs typeface="SimSun"/>
              </a:rPr>
              <a:t>无监督学习思想之类似：</a:t>
            </a:r>
            <a:r>
              <a:rPr lang="en-US" altLang="zh-CN" sz="2400" spc="-5" dirty="0">
                <a:latin typeface="田氏保钓体简" panose="02010800040101010101" pitchFamily="2" charset="-122"/>
                <a:ea typeface="田氏保钓体简" panose="02010800040101010101" pitchFamily="2" charset="-122"/>
                <a:cs typeface="SimSun"/>
              </a:rPr>
              <a:t>EM</a:t>
            </a:r>
            <a:r>
              <a:rPr lang="zh-CN" altLang="en-US" sz="2400" spc="-5" dirty="0">
                <a:latin typeface="田氏保钓体简" panose="02010800040101010101" pitchFamily="2" charset="-122"/>
                <a:ea typeface="田氏保钓体简" panose="02010800040101010101" pitchFamily="2" charset="-122"/>
                <a:cs typeface="SimSun"/>
              </a:rPr>
              <a:t>算法（另一个十大经典算法之一）</a:t>
            </a:r>
          </a:p>
        </p:txBody>
      </p:sp>
    </p:spTree>
    <p:extLst>
      <p:ext uri="{BB962C8B-B14F-4D97-AF65-F5344CB8AC3E}">
        <p14:creationId xmlns:p14="http://schemas.microsoft.com/office/powerpoint/2010/main" val="3712486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数学上分析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object 3"/>
              <p:cNvSpPr txBox="1"/>
              <p:nvPr/>
            </p:nvSpPr>
            <p:spPr>
              <a:xfrm>
                <a:off x="899592" y="2060848"/>
                <a:ext cx="7128792" cy="810991"/>
              </a:xfrm>
              <a:prstGeom prst="rect">
                <a:avLst/>
              </a:prstGeom>
            </p:spPr>
            <p:txBody>
              <a:bodyPr vert="horz" wrap="square" lIns="0" tIns="12700" rIns="0" bIns="0" rtlCol="0">
                <a:spAutoFit/>
              </a:bodyPr>
              <a:lstStyle/>
              <a:p>
                <a:pPr marL="12700">
                  <a:spcBef>
                    <a:spcPts val="100"/>
                  </a:spcBef>
                </a:pPr>
                <a:r>
                  <a:rPr lang="zh-CN" altLang="en-US" sz="2400" spc="-5" dirty="0">
                    <a:latin typeface="田氏保钓体简" panose="02010800040101010101" pitchFamily="2" charset="-122"/>
                    <a:ea typeface="田氏保钓体简" panose="02010800040101010101" pitchFamily="2" charset="-122"/>
                    <a:cs typeface="SimSun"/>
                  </a:rPr>
                  <a:t>将 </a:t>
                </a:r>
                <a:r>
                  <a:rPr lang="en-US" altLang="zh-CN" sz="2400" i="1" spc="-5" dirty="0">
                    <a:latin typeface="田氏保钓体简" panose="02010800040101010101" pitchFamily="2" charset="-122"/>
                    <a:ea typeface="田氏保钓体简" panose="02010800040101010101" pitchFamily="2" charset="-122"/>
                    <a:cs typeface="SimSun"/>
                  </a:rPr>
                  <a:t>J </a:t>
                </a:r>
                <a:r>
                  <a:rPr lang="zh-CN" altLang="en-US" sz="2400" spc="-5" dirty="0">
                    <a:latin typeface="田氏保钓体简" panose="02010800040101010101" pitchFamily="2" charset="-122"/>
                    <a:ea typeface="田氏保钓体简" panose="02010800040101010101" pitchFamily="2" charset="-122"/>
                    <a:cs typeface="SimSun"/>
                  </a:rPr>
                  <a:t>对 </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oMath>
                </a14:m>
                <a:r>
                  <a:rPr lang="zh-CN" altLang="en-US" sz="2400" spc="-5" dirty="0">
                    <a:latin typeface="田氏保钓体简" panose="02010800040101010101" pitchFamily="2" charset="-122"/>
                    <a:ea typeface="田氏保钓体简" panose="02010800040101010101" pitchFamily="2" charset="-122"/>
                    <a:cs typeface="SimSun"/>
                  </a:rPr>
                  <a:t>求导并令导数等于零，很容易得到 </a:t>
                </a:r>
                <a:r>
                  <a:rPr lang="en-US" altLang="zh-CN" sz="2400" i="1" spc="-5" dirty="0">
                    <a:latin typeface="田氏保钓体简" panose="02010800040101010101" pitchFamily="2" charset="-122"/>
                    <a:ea typeface="田氏保钓体简" panose="02010800040101010101" pitchFamily="2" charset="-122"/>
                    <a:cs typeface="SimSun"/>
                  </a:rPr>
                  <a:t>J </a:t>
                </a:r>
                <a:r>
                  <a:rPr lang="zh-CN" altLang="en-US" sz="2400" spc="-5" dirty="0">
                    <a:latin typeface="田氏保钓体简" panose="02010800040101010101" pitchFamily="2" charset="-122"/>
                    <a:ea typeface="田氏保钓体简" panose="02010800040101010101" pitchFamily="2" charset="-122"/>
                    <a:cs typeface="SimSun"/>
                  </a:rPr>
                  <a:t>最小的时候 </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oMath>
                </a14:m>
                <a:r>
                  <a:rPr lang="zh-CN" altLang="en-US" sz="2400" spc="-5" dirty="0">
                    <a:latin typeface="田氏保钓体简" panose="02010800040101010101" pitchFamily="2" charset="-122"/>
                    <a:ea typeface="田氏保钓体简" panose="02010800040101010101" pitchFamily="2" charset="-122"/>
                    <a:cs typeface="SimSun"/>
                  </a:rPr>
                  <a:t>应该满足：</a:t>
                </a:r>
              </a:p>
            </p:txBody>
          </p:sp>
        </mc:Choice>
        <mc:Fallback xmlns="">
          <p:sp>
            <p:nvSpPr>
              <p:cNvPr id="10" name="object 3"/>
              <p:cNvSpPr txBox="1">
                <a:spLocks noRot="1" noChangeAspect="1" noMove="1" noResize="1" noEditPoints="1" noAdjustHandles="1" noChangeArrowheads="1" noChangeShapeType="1" noTextEdit="1"/>
              </p:cNvSpPr>
              <p:nvPr/>
            </p:nvSpPr>
            <p:spPr>
              <a:xfrm>
                <a:off x="899592" y="2060848"/>
                <a:ext cx="7128792" cy="810991"/>
              </a:xfrm>
              <a:prstGeom prst="rect">
                <a:avLst/>
              </a:prstGeom>
              <a:blipFill rotWithShape="1">
                <a:blip r:embed="rId2"/>
                <a:stretch>
                  <a:fillRect l="-2481" t="-12030" r="-1112" b="-157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55576" y="3717032"/>
                <a:ext cx="7416824" cy="2707408"/>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亦即 </a:t>
                </a:r>
                <a14:m>
                  <m:oMath xmlns:m="http://schemas.openxmlformats.org/officeDocument/2006/math">
                    <m:sSub>
                      <m:sSubPr>
                        <m:ctrlPr>
                          <a:rPr lang="en-US" altLang="zh-CN" sz="2400" i="1">
                            <a:latin typeface="Cambria Math"/>
                            <a:ea typeface="田氏保钓体简" panose="02010800040101010101" pitchFamily="2" charset="-122"/>
                          </a:rPr>
                        </m:ctrlPr>
                      </m:sSubPr>
                      <m:e>
                        <m:r>
                          <a:rPr lang="zh-CN" altLang="en-US" sz="2400" i="1">
                            <a:latin typeface="Cambria Math"/>
                            <a:ea typeface="田氏保钓体简" panose="02010800040101010101" pitchFamily="2" charset="-122"/>
                          </a:rPr>
                          <m:t>𝜇</m:t>
                        </m:r>
                      </m:e>
                      <m:sub>
                        <m:r>
                          <a:rPr lang="en-US" altLang="zh-CN" sz="2400" b="0" i="1" smtClean="0">
                            <a:latin typeface="Cambria Math"/>
                            <a:ea typeface="田氏保钓体简" panose="02010800040101010101" pitchFamily="2" charset="-122"/>
                          </a:rPr>
                          <m:t>𝑗</m:t>
                        </m:r>
                      </m:sub>
                    </m:sSub>
                  </m:oMath>
                </a14:m>
                <a:r>
                  <a:rPr lang="zh-CN" altLang="en-US" sz="2400" dirty="0">
                    <a:latin typeface="田氏保钓体简" panose="02010800040101010101" pitchFamily="2" charset="-122"/>
                    <a:ea typeface="田氏保钓体简" panose="02010800040101010101" pitchFamily="2" charset="-122"/>
                  </a:rPr>
                  <a:t>的值应当是所有 </a:t>
                </a:r>
                <a:r>
                  <a:rPr lang="en-US" altLang="zh-CN" sz="2400" dirty="0">
                    <a:latin typeface="田氏保钓体简" panose="02010800040101010101" pitchFamily="2" charset="-122"/>
                    <a:ea typeface="田氏保钓体简" panose="02010800040101010101" pitchFamily="2" charset="-122"/>
                  </a:rPr>
                  <a:t>cluster k </a:t>
                </a:r>
                <a:r>
                  <a:rPr lang="zh-CN" altLang="en-US" sz="2400" dirty="0">
                    <a:latin typeface="田氏保钓体简" panose="02010800040101010101" pitchFamily="2" charset="-122"/>
                    <a:ea typeface="田氏保钓体简" panose="02010800040101010101" pitchFamily="2" charset="-122"/>
                  </a:rPr>
                  <a:t>中的数据点的平均值。由于每一次迭代都是取到 </a:t>
                </a:r>
                <a:r>
                  <a:rPr lang="en-US" altLang="zh-CN" sz="2400" i="1" dirty="0">
                    <a:latin typeface="田氏保钓体简" panose="02010800040101010101" pitchFamily="2" charset="-122"/>
                    <a:ea typeface="田氏保钓体简" panose="02010800040101010101" pitchFamily="2" charset="-122"/>
                  </a:rPr>
                  <a:t>J</a:t>
                </a:r>
                <a:r>
                  <a:rPr lang="en-US" altLang="zh-CN" sz="2400" dirty="0">
                    <a:latin typeface="田氏保钓体简" panose="02010800040101010101" pitchFamily="2" charset="-122"/>
                    <a:ea typeface="田氏保钓体简" panose="02010800040101010101" pitchFamily="2" charset="-122"/>
                  </a:rPr>
                  <a:t> </a:t>
                </a:r>
                <a:r>
                  <a:rPr lang="zh-CN" altLang="en-US" sz="2400" dirty="0">
                    <a:latin typeface="田氏保钓体简" panose="02010800040101010101" pitchFamily="2" charset="-122"/>
                    <a:ea typeface="田氏保钓体简" panose="02010800040101010101" pitchFamily="2" charset="-122"/>
                  </a:rPr>
                  <a:t>的最小值，因此 </a:t>
                </a:r>
                <a:r>
                  <a:rPr lang="en-US" altLang="zh-CN" sz="2400" i="1" dirty="0">
                    <a:latin typeface="田氏保钓体简" panose="02010800040101010101" pitchFamily="2" charset="-122"/>
                    <a:ea typeface="田氏保钓体简" panose="02010800040101010101" pitchFamily="2" charset="-122"/>
                  </a:rPr>
                  <a:t>J </a:t>
                </a:r>
                <a:r>
                  <a:rPr lang="zh-CN" altLang="en-US" sz="2400" dirty="0">
                    <a:latin typeface="田氏保钓体简" panose="02010800040101010101" pitchFamily="2" charset="-122"/>
                    <a:ea typeface="田氏保钓体简" panose="02010800040101010101" pitchFamily="2" charset="-122"/>
                  </a:rPr>
                  <a:t>只会不断地减小（或者不变），而不会增加，这保证了 </a:t>
                </a:r>
                <a:r>
                  <a:rPr lang="en-US" altLang="zh-CN" sz="2400" dirty="0">
                    <a:latin typeface="田氏保钓体简" panose="02010800040101010101" pitchFamily="2" charset="-122"/>
                    <a:ea typeface="田氏保钓体简" panose="02010800040101010101" pitchFamily="2" charset="-122"/>
                  </a:rPr>
                  <a:t>k-means </a:t>
                </a:r>
                <a:r>
                  <a:rPr lang="zh-CN" altLang="en-US" sz="2400" dirty="0">
                    <a:latin typeface="田氏保钓体简" panose="02010800040101010101" pitchFamily="2" charset="-122"/>
                    <a:ea typeface="田氏保钓体简" panose="02010800040101010101" pitchFamily="2" charset="-122"/>
                  </a:rPr>
                  <a:t>最终会到达一个极小值。虽然 </a:t>
                </a:r>
                <a:r>
                  <a:rPr lang="en-US" altLang="zh-CN" sz="2400" dirty="0">
                    <a:latin typeface="田氏保钓体简" panose="02010800040101010101" pitchFamily="2" charset="-122"/>
                    <a:ea typeface="田氏保钓体简" panose="02010800040101010101" pitchFamily="2" charset="-122"/>
                  </a:rPr>
                  <a:t>k-means </a:t>
                </a:r>
                <a:r>
                  <a:rPr lang="zh-CN" altLang="en-US" sz="2400" dirty="0">
                    <a:latin typeface="田氏保钓体简" panose="02010800040101010101" pitchFamily="2" charset="-122"/>
                    <a:ea typeface="田氏保钓体简" panose="02010800040101010101" pitchFamily="2" charset="-122"/>
                  </a:rPr>
                  <a:t>并不能保证总是能得到全局最优解，但是对于这样的问题，像 </a:t>
                </a:r>
                <a:r>
                  <a:rPr lang="en-US" altLang="zh-CN" sz="2400" dirty="0">
                    <a:latin typeface="田氏保钓体简" panose="02010800040101010101" pitchFamily="2" charset="-122"/>
                    <a:ea typeface="田氏保钓体简" panose="02010800040101010101" pitchFamily="2" charset="-122"/>
                  </a:rPr>
                  <a:t>k-means </a:t>
                </a:r>
                <a:r>
                  <a:rPr lang="zh-CN" altLang="en-US" sz="2400" dirty="0">
                    <a:latin typeface="田氏保钓体简" panose="02010800040101010101" pitchFamily="2" charset="-122"/>
                    <a:ea typeface="田氏保钓体简" panose="02010800040101010101" pitchFamily="2" charset="-122"/>
                  </a:rPr>
                  <a:t>这种复杂度的算法，这样的结果已经是很不错的了。</a:t>
                </a:r>
              </a:p>
            </p:txBody>
          </p:sp>
        </mc:Choice>
        <mc:Fallback xmlns="">
          <p:sp>
            <p:nvSpPr>
              <p:cNvPr id="8" name="矩形 7"/>
              <p:cNvSpPr>
                <a:spLocks noRot="1" noChangeAspect="1" noMove="1" noResize="1" noEditPoints="1" noAdjustHandles="1" noChangeArrowheads="1" noChangeShapeType="1" noTextEdit="1"/>
              </p:cNvSpPr>
              <p:nvPr/>
            </p:nvSpPr>
            <p:spPr>
              <a:xfrm>
                <a:off x="755576" y="3717032"/>
                <a:ext cx="7416824" cy="2707408"/>
              </a:xfrm>
              <a:prstGeom prst="rect">
                <a:avLst/>
              </a:prstGeom>
              <a:blipFill rotWithShape="1">
                <a:blip r:embed="rId3"/>
                <a:stretch>
                  <a:fillRect l="-1315" t="-2477" r="-5259" b="-4054"/>
                </a:stretch>
              </a:blipFill>
            </p:spPr>
            <p:txBody>
              <a:bodyPr/>
              <a:lstStyle/>
              <a:p>
                <a:r>
                  <a:rPr lang="zh-CN" altLang="en-US">
                    <a:noFill/>
                  </a:rPr>
                  <a:t> </a:t>
                </a:r>
              </a:p>
            </p:txBody>
          </p:sp>
        </mc:Fallback>
      </mc:AlternateContent>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2871839"/>
            <a:ext cx="4805475" cy="820752"/>
          </a:xfrm>
          <a:prstGeom prst="rect">
            <a:avLst/>
          </a:prstGeom>
        </p:spPr>
      </p:pic>
    </p:spTree>
    <p:extLst>
      <p:ext uri="{BB962C8B-B14F-4D97-AF65-F5344CB8AC3E}">
        <p14:creationId xmlns:p14="http://schemas.microsoft.com/office/powerpoint/2010/main" val="3221983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关于算法的终止条件</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2128788"/>
            <a:ext cx="7416824" cy="2175339"/>
          </a:xfrm>
          <a:prstGeom prst="rect">
            <a:avLst/>
          </a:prstGeom>
        </p:spPr>
        <p:txBody>
          <a:bodyPr wrap="square">
            <a:spAutoFit/>
          </a:bodyPr>
          <a:lstStyle/>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准则函数值的变化小于一个阈值；</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类簇中心在一定范围内不再变化；</a:t>
            </a:r>
            <a:endParaRPr lang="en-US" altLang="zh-CN" sz="2400" dirty="0">
              <a:latin typeface="田氏保钓体简" panose="02010800040101010101" pitchFamily="2" charset="-122"/>
              <a:ea typeface="田氏保钓体简" panose="02010800040101010101" pitchFamily="2" charset="-122"/>
            </a:endParaRP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达到指定的迭代次数</a:t>
            </a:r>
            <a:r>
              <a:rPr lang="en-US" altLang="zh-CN" sz="2400" dirty="0">
                <a:latin typeface="田氏保钓体简" panose="02010800040101010101" pitchFamily="2" charset="-122"/>
                <a:ea typeface="田氏保钓体简" panose="02010800040101010101" pitchFamily="2" charset="-122"/>
              </a:rPr>
              <a:t>T</a:t>
            </a:r>
            <a:endParaRPr lang="zh-CN" altLang="en-US"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450808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2322746"/>
            <a:ext cx="7416824" cy="2308324"/>
          </a:xfrm>
          <a:prstGeom prst="rect">
            <a:avLst/>
          </a:prstGeom>
        </p:spPr>
        <p:txBody>
          <a:bodyPr wrap="square">
            <a:spAutoFit/>
          </a:bodyPr>
          <a:lstStyle/>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是解决聚类问题的一种经典算法，简单、快速</a:t>
            </a: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对处理大数据集，该算法保持可伸缩性和高效率</a:t>
            </a:r>
          </a:p>
          <a:p>
            <a:pPr marL="457200" indent="-457200">
              <a:lnSpc>
                <a:spcPct val="200000"/>
              </a:lnSpc>
              <a:buFont typeface="+mj-lt"/>
              <a:buAutoNum type="arabicPeriod"/>
            </a:pPr>
            <a:r>
              <a:rPr lang="zh-CN" altLang="en-US" sz="2400" dirty="0">
                <a:latin typeface="田氏保钓体简" panose="02010800040101010101" pitchFamily="2" charset="-122"/>
                <a:ea typeface="田氏保钓体简" panose="02010800040101010101" pitchFamily="2" charset="-122"/>
              </a:rPr>
              <a:t>当簇近似为高斯分布时，它的效果较好</a:t>
            </a:r>
          </a:p>
        </p:txBody>
      </p:sp>
      <p:sp>
        <p:nvSpPr>
          <p:cNvPr id="14" name="标题 1"/>
          <p:cNvSpPr txBox="1">
            <a:spLocks/>
          </p:cNvSpPr>
          <p:nvPr/>
        </p:nvSpPr>
        <p:spPr bwMode="auto">
          <a:xfrm>
            <a:off x="1303338" y="3667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cs typeface="+mn-cs"/>
              </a:rPr>
              <a:t>算法的</a:t>
            </a:r>
            <a:r>
              <a:rPr lang="zh-CN" altLang="en-US" sz="3600" dirty="0">
                <a:solidFill>
                  <a:srgbClr val="000000"/>
                </a:solidFill>
                <a:latin typeface="Tahoma" pitchFamily="34" charset="0"/>
                <a:ea typeface="方正启体简体" pitchFamily="65" charset="-122"/>
                <a:cs typeface="+mn-cs"/>
              </a:rPr>
              <a:t>优</a:t>
            </a:r>
            <a:r>
              <a:rPr lang="zh-CN" altLang="en-US" sz="3600" kern="1200" dirty="0">
                <a:solidFill>
                  <a:srgbClr val="000000"/>
                </a:solidFill>
                <a:latin typeface="Tahoma" pitchFamily="34" charset="0"/>
                <a:ea typeface="方正启体简体" pitchFamily="65" charset="-122"/>
                <a:cs typeface="+mn-cs"/>
              </a:rPr>
              <a:t>点</a:t>
            </a:r>
          </a:p>
        </p:txBody>
      </p:sp>
    </p:spTree>
    <p:extLst>
      <p:ext uri="{BB962C8B-B14F-4D97-AF65-F5344CB8AC3E}">
        <p14:creationId xmlns:p14="http://schemas.microsoft.com/office/powerpoint/2010/main" val="2522586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1988840"/>
            <a:ext cx="7416824" cy="830997"/>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值的选择是用户指定的，不同的</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得到的结果会有挺大的不同。</a:t>
            </a:r>
          </a:p>
        </p:txBody>
      </p:sp>
      <p:sp>
        <p:nvSpPr>
          <p:cNvPr id="10" name="object 4"/>
          <p:cNvSpPr/>
          <p:nvPr/>
        </p:nvSpPr>
        <p:spPr>
          <a:xfrm>
            <a:off x="617859" y="2813415"/>
            <a:ext cx="3666109" cy="2991850"/>
          </a:xfrm>
          <a:prstGeom prst="rect">
            <a:avLst/>
          </a:prstGeom>
          <a:blipFill>
            <a:blip r:embed="rId2" cstate="print"/>
            <a:stretch>
              <a:fillRect/>
            </a:stretch>
          </a:blipFill>
        </p:spPr>
        <p:txBody>
          <a:bodyPr wrap="square" lIns="0" tIns="0" rIns="0" bIns="0" rtlCol="0"/>
          <a:lstStyle/>
          <a:p>
            <a:endParaRPr/>
          </a:p>
        </p:txBody>
      </p:sp>
      <p:sp>
        <p:nvSpPr>
          <p:cNvPr id="11" name="object 5"/>
          <p:cNvSpPr/>
          <p:nvPr/>
        </p:nvSpPr>
        <p:spPr>
          <a:xfrm>
            <a:off x="4499992" y="2780928"/>
            <a:ext cx="3724603" cy="3024337"/>
          </a:xfrm>
          <a:prstGeom prst="rect">
            <a:avLst/>
          </a:prstGeom>
          <a:blipFill>
            <a:blip r:embed="rId3" cstate="print"/>
            <a:stretch>
              <a:fillRect/>
            </a:stretch>
          </a:blipFill>
        </p:spPr>
        <p:txBody>
          <a:bodyPr wrap="square" lIns="0" tIns="0" rIns="0" bIns="0" rtlCol="0"/>
          <a:lstStyle/>
          <a:p>
            <a:endParaRPr/>
          </a:p>
        </p:txBody>
      </p:sp>
      <p:sp>
        <p:nvSpPr>
          <p:cNvPr id="12" name="object 3"/>
          <p:cNvSpPr txBox="1"/>
          <p:nvPr/>
        </p:nvSpPr>
        <p:spPr>
          <a:xfrm>
            <a:off x="251520" y="5877272"/>
            <a:ext cx="8526141" cy="795089"/>
          </a:xfrm>
          <a:prstGeom prst="rect">
            <a:avLst/>
          </a:prstGeom>
        </p:spPr>
        <p:txBody>
          <a:bodyPr vert="horz" wrap="square" lIns="0" tIns="12700" rIns="0" bIns="0" rtlCol="0">
            <a:spAutoFit/>
          </a:bodyPr>
          <a:lstStyle/>
          <a:p>
            <a:pPr marL="12700" algn="ctr">
              <a:spcBef>
                <a:spcPts val="100"/>
              </a:spcBef>
            </a:pPr>
            <a:r>
              <a:rPr lang="zh-CN" altLang="en-US" sz="2400" spc="-5" dirty="0">
                <a:latin typeface="田氏保钓体简" panose="02010800040101010101" pitchFamily="2" charset="-122"/>
                <a:ea typeface="田氏保钓体简" panose="02010800040101010101" pitchFamily="2" charset="-122"/>
                <a:cs typeface="SimSun"/>
              </a:rPr>
              <a:t>怎么</a:t>
            </a:r>
            <a:r>
              <a:rPr lang="zh-CN" altLang="en-US" sz="3200" spc="-5" dirty="0">
                <a:latin typeface="田氏保钓体简" panose="02010800040101010101" pitchFamily="2" charset="-122"/>
                <a:ea typeface="田氏保钓体简" panose="02010800040101010101" pitchFamily="2" charset="-122"/>
                <a:cs typeface="SimSun"/>
              </a:rPr>
              <a:t>破？</a:t>
            </a:r>
            <a:r>
              <a:rPr lang="en-US" altLang="zh-CN" sz="2400" spc="-5" dirty="0">
                <a:latin typeface="田氏保钓体简" panose="02010800040101010101" pitchFamily="2" charset="-122"/>
                <a:ea typeface="田氏保钓体简" panose="02010800040101010101" pitchFamily="2" charset="-122"/>
                <a:cs typeface="SimSun"/>
              </a:rPr>
              <a:t>Grid Search/Canopy</a:t>
            </a:r>
            <a:r>
              <a:rPr lang="zh-CN" altLang="en-US" sz="2400" spc="-5" dirty="0">
                <a:latin typeface="田氏保钓体简" panose="02010800040101010101" pitchFamily="2" charset="-122"/>
                <a:ea typeface="田氏保钓体简" panose="02010800040101010101" pitchFamily="2" charset="-122"/>
                <a:cs typeface="SimSun"/>
              </a:rPr>
              <a:t>算法</a:t>
            </a:r>
            <a:endParaRPr lang="en-US" altLang="zh-CN" sz="2400" spc="-5" dirty="0">
              <a:latin typeface="田氏保钓体简" panose="02010800040101010101" pitchFamily="2" charset="-122"/>
              <a:ea typeface="田氏保钓体简" panose="02010800040101010101" pitchFamily="2" charset="-122"/>
              <a:cs typeface="SimSun"/>
            </a:endParaRPr>
          </a:p>
          <a:p>
            <a:pPr marL="12700" algn="ctr">
              <a:spcBef>
                <a:spcPts val="100"/>
              </a:spcBef>
            </a:pPr>
            <a:r>
              <a:rPr lang="zh-CN" altLang="en-US" spc="-5" dirty="0">
                <a:latin typeface="田氏保钓体简" panose="02010800040101010101" pitchFamily="2" charset="-122"/>
                <a:ea typeface="田氏保钓体简" panose="02010800040101010101" pitchFamily="2" charset="-122"/>
                <a:cs typeface="SimSun"/>
              </a:rPr>
              <a:t>（</a:t>
            </a:r>
            <a:r>
              <a:rPr lang="en-US" altLang="zh-CN" spc="-5" dirty="0">
                <a:latin typeface="田氏保钓体简" panose="02010800040101010101" pitchFamily="2" charset="-122"/>
                <a:ea typeface="田氏保钓体简" panose="02010800040101010101" pitchFamily="2" charset="-122"/>
                <a:cs typeface="SimSun"/>
              </a:rPr>
              <a:t>from </a:t>
            </a:r>
            <a:r>
              <a:rPr lang="en-US" altLang="zh-CN" spc="-5" dirty="0" err="1">
                <a:latin typeface="田氏保钓体简" panose="02010800040101010101" pitchFamily="2" charset="-122"/>
                <a:ea typeface="田氏保钓体简" panose="02010800040101010101" pitchFamily="2" charset="-122"/>
                <a:cs typeface="SimSun"/>
              </a:rPr>
              <a:t>sklearn.grid_search</a:t>
            </a:r>
            <a:r>
              <a:rPr lang="en-US" altLang="zh-CN" spc="-5" dirty="0">
                <a:latin typeface="田氏保钓体简" panose="02010800040101010101" pitchFamily="2" charset="-122"/>
                <a:ea typeface="田氏保钓体简" panose="02010800040101010101" pitchFamily="2" charset="-122"/>
                <a:cs typeface="SimSun"/>
              </a:rPr>
              <a:t> import </a:t>
            </a:r>
            <a:r>
              <a:rPr lang="en-US" altLang="zh-CN" spc="-5" dirty="0" err="1">
                <a:latin typeface="田氏保钓体简" panose="02010800040101010101" pitchFamily="2" charset="-122"/>
                <a:ea typeface="田氏保钓体简" panose="02010800040101010101" pitchFamily="2" charset="-122"/>
                <a:cs typeface="SimSun"/>
              </a:rPr>
              <a:t>GridSearchCV</a:t>
            </a:r>
            <a:r>
              <a:rPr lang="en-US" altLang="zh-CN" spc="-5" dirty="0">
                <a:latin typeface="田氏保钓体简" panose="02010800040101010101" pitchFamily="2" charset="-122"/>
                <a:ea typeface="田氏保钓体简" panose="02010800040101010101" pitchFamily="2" charset="-122"/>
                <a:cs typeface="SimSun"/>
              </a:rPr>
              <a:t> </a:t>
            </a:r>
            <a:r>
              <a:rPr lang="zh-CN" altLang="en-US" spc="-5" dirty="0">
                <a:latin typeface="田氏保钓体简" panose="02010800040101010101" pitchFamily="2" charset="-122"/>
                <a:ea typeface="田氏保钓体简" panose="02010800040101010101" pitchFamily="2" charset="-122"/>
                <a:cs typeface="SimSun"/>
              </a:rPr>
              <a:t>）</a:t>
            </a:r>
            <a:endParaRPr lang="zh-CN" altLang="en-US" sz="1600" spc="-5" dirty="0">
              <a:latin typeface="田氏保钓体简" panose="02010800040101010101" pitchFamily="2" charset="-122"/>
              <a:ea typeface="田氏保钓体简" panose="02010800040101010101" pitchFamily="2" charset="-122"/>
              <a:cs typeface="SimSun"/>
            </a:endParaRPr>
          </a:p>
        </p:txBody>
      </p:sp>
      <p:sp>
        <p:nvSpPr>
          <p:cNvPr id="14" name="标题 1"/>
          <p:cNvSpPr txBox="1">
            <a:spLocks/>
          </p:cNvSpPr>
          <p:nvPr/>
        </p:nvSpPr>
        <p:spPr bwMode="auto">
          <a:xfrm>
            <a:off x="1303338" y="3667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r>
              <a:rPr lang="en-US" altLang="zh-CN" sz="3600" kern="1200">
                <a:solidFill>
                  <a:srgbClr val="000000"/>
                </a:solidFill>
                <a:latin typeface="田氏保钓体简" panose="02010800040101010101" pitchFamily="2" charset="-122"/>
                <a:ea typeface="田氏保钓体简" panose="02010800040101010101" pitchFamily="2" charset="-122"/>
              </a:rPr>
              <a:t>K-Means</a:t>
            </a:r>
            <a:r>
              <a:rPr lang="zh-CN" altLang="en-US" sz="3600" kern="1200">
                <a:solidFill>
                  <a:srgbClr val="000000"/>
                </a:solidFill>
                <a:latin typeface="Tahoma" pitchFamily="34" charset="0"/>
                <a:ea typeface="方正启体简体" pitchFamily="65" charset="-122"/>
                <a:cs typeface="+mn-cs"/>
              </a:rPr>
              <a:t>算法的缺点</a:t>
            </a:r>
            <a:endParaRPr lang="zh-CN" altLang="en-US" sz="3600" kern="1200" dirty="0">
              <a:solidFill>
                <a:srgbClr val="000000"/>
              </a:solidFill>
              <a:latin typeface="Tahoma" pitchFamily="34" charset="0"/>
              <a:ea typeface="方正启体简体" pitchFamily="65" charset="-122"/>
              <a:cs typeface="+mn-cs"/>
            </a:endParaRPr>
          </a:p>
        </p:txBody>
      </p:sp>
    </p:spTree>
    <p:extLst>
      <p:ext uri="{BB962C8B-B14F-4D97-AF65-F5344CB8AC3E}">
        <p14:creationId xmlns:p14="http://schemas.microsoft.com/office/powerpoint/2010/main" val="204495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19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标题 1"/>
          <p:cNvSpPr txBox="1">
            <a:spLocks/>
          </p:cNvSpPr>
          <p:nvPr/>
        </p:nvSpPr>
        <p:spPr bwMode="auto">
          <a:xfrm>
            <a:off x="1303338" y="3667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ea typeface="宋体" pitchFamily="2" charset="-122"/>
              </a:defRPr>
            </a:lvl2pPr>
            <a:lvl3pPr algn="l" rtl="0" eaLnBrk="1" fontAlgn="base" hangingPunct="1">
              <a:spcBef>
                <a:spcPct val="0"/>
              </a:spcBef>
              <a:spcAft>
                <a:spcPct val="0"/>
              </a:spcAft>
              <a:defRPr sz="4400">
                <a:solidFill>
                  <a:schemeClr val="tx2"/>
                </a:solidFill>
                <a:latin typeface="Tahoma" pitchFamily="34" charset="0"/>
                <a:ea typeface="宋体" pitchFamily="2" charset="-122"/>
              </a:defRPr>
            </a:lvl3pPr>
            <a:lvl4pPr algn="l" rtl="0" eaLnBrk="1" fontAlgn="base" hangingPunct="1">
              <a:spcBef>
                <a:spcPct val="0"/>
              </a:spcBef>
              <a:spcAft>
                <a:spcPct val="0"/>
              </a:spcAft>
              <a:defRPr sz="4400">
                <a:solidFill>
                  <a:schemeClr val="tx2"/>
                </a:solidFill>
                <a:latin typeface="Tahoma" pitchFamily="34" charset="0"/>
                <a:ea typeface="宋体" pitchFamily="2" charset="-122"/>
              </a:defRPr>
            </a:lvl4pPr>
            <a:lvl5pPr algn="l" rtl="0" eaLnBrk="1" fontAlgn="base" hangingPunct="1">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Grid Search</a:t>
            </a:r>
          </a:p>
        </p:txBody>
      </p:sp>
      <p:sp>
        <p:nvSpPr>
          <p:cNvPr id="14" name="object 5"/>
          <p:cNvSpPr/>
          <p:nvPr/>
        </p:nvSpPr>
        <p:spPr>
          <a:xfrm>
            <a:off x="251520" y="2132856"/>
            <a:ext cx="8316976" cy="2165665"/>
          </a:xfrm>
          <a:prstGeom prst="rect">
            <a:avLst/>
          </a:prstGeom>
          <a:blipFill>
            <a:blip r:embed="rId2" cstate="print"/>
            <a:stretch>
              <a:fillRect/>
            </a:stretch>
          </a:blipFill>
        </p:spPr>
        <p:txBody>
          <a:bodyPr wrap="square" lIns="0" tIns="0" rIns="0" bIns="0" rtlCol="0"/>
          <a:lstStyle/>
          <a:p>
            <a:endParaRPr/>
          </a:p>
        </p:txBody>
      </p:sp>
      <p:sp>
        <p:nvSpPr>
          <p:cNvPr id="15" name="object 6"/>
          <p:cNvSpPr/>
          <p:nvPr/>
        </p:nvSpPr>
        <p:spPr>
          <a:xfrm>
            <a:off x="323528" y="4503695"/>
            <a:ext cx="8316976" cy="216566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37990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cnitblog.com/blog/573996/201311/15181644-666c09ebfe1a4a4eac839430ae1628ce.png"/>
          <p:cNvPicPr>
            <a:picLocks noChangeAspect="1" noChangeArrowheads="1"/>
          </p:cNvPicPr>
          <p:nvPr/>
        </p:nvPicPr>
        <p:blipFill rotWithShape="1">
          <a:blip r:embed="rId2">
            <a:extLst>
              <a:ext uri="{28A0092B-C50C-407E-A947-70E740481C1C}">
                <a14:useLocalDpi xmlns:a14="http://schemas.microsoft.com/office/drawing/2010/main" val="0"/>
              </a:ext>
            </a:extLst>
          </a:blip>
          <a:srcRect b="22338"/>
          <a:stretch/>
        </p:blipFill>
        <p:spPr bwMode="auto">
          <a:xfrm>
            <a:off x="2507928" y="3239322"/>
            <a:ext cx="4128144" cy="350204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Clustering</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a:t>
            </a:fld>
            <a:endParaRPr lang="en-US" altLang="zh-CN" dirty="0">
              <a:solidFill>
                <a:srgbClr val="000000"/>
              </a:solidFill>
            </a:endParaRPr>
          </a:p>
        </p:txBody>
      </p:sp>
      <p:sp>
        <p:nvSpPr>
          <p:cNvPr id="49" name="object 3"/>
          <p:cNvSpPr txBox="1"/>
          <p:nvPr/>
        </p:nvSpPr>
        <p:spPr>
          <a:xfrm>
            <a:off x="899592" y="2038682"/>
            <a:ext cx="7344816" cy="1318310"/>
          </a:xfrm>
          <a:prstGeom prst="rect">
            <a:avLst/>
          </a:prstGeom>
        </p:spPr>
        <p:txBody>
          <a:bodyPr vert="horz" wrap="square" lIns="0" tIns="12700" rIns="0" bIns="0" rtlCol="0">
            <a:spAutoFit/>
          </a:bodyPr>
          <a:lstStyle/>
          <a:p>
            <a:pPr marL="469900" indent="-457200">
              <a:lnSpc>
                <a:spcPct val="150000"/>
              </a:lnSpc>
              <a:spcBef>
                <a:spcPts val="100"/>
              </a:spcBef>
              <a:buFont typeface="Arial" panose="020B0604020202020204" pitchFamily="34" charset="0"/>
              <a:buChar char="•"/>
            </a:pPr>
            <a:r>
              <a:rPr lang="zh-CN" altLang="en-US" sz="2800" spc="-5" dirty="0">
                <a:latin typeface="田氏保钓体简" panose="02010800040101010101" pitchFamily="2" charset="-122"/>
                <a:ea typeface="田氏保钓体简" panose="02010800040101010101" pitchFamily="2" charset="-122"/>
                <a:cs typeface="SimSun"/>
              </a:rPr>
              <a:t>聚类属于非监督学习 </a:t>
            </a:r>
            <a:r>
              <a:rPr lang="en-US" altLang="zh-CN" sz="2800" spc="-5" dirty="0">
                <a:latin typeface="田氏保钓体简" panose="02010800040101010101" pitchFamily="2" charset="-122"/>
                <a:ea typeface="田氏保钓体简" panose="02010800040101010101" pitchFamily="2" charset="-122"/>
                <a:cs typeface="SimSun"/>
              </a:rPr>
              <a:t>(unsupervised learning)</a:t>
            </a:r>
          </a:p>
          <a:p>
            <a:pPr marL="469900" indent="-457200">
              <a:lnSpc>
                <a:spcPct val="150000"/>
              </a:lnSpc>
              <a:spcBef>
                <a:spcPts val="100"/>
              </a:spcBef>
              <a:buFont typeface="Arial" panose="020B0604020202020204" pitchFamily="34" charset="0"/>
              <a:buChar char="•"/>
            </a:pPr>
            <a:r>
              <a:rPr lang="zh-CN" altLang="en-US" sz="2800" spc="-5" dirty="0">
                <a:latin typeface="田氏保钓体简" panose="02010800040101010101" pitchFamily="2" charset="-122"/>
                <a:ea typeface="田氏保钓体简" panose="02010800040101010101" pitchFamily="2" charset="-122"/>
                <a:cs typeface="SimSun"/>
              </a:rPr>
              <a:t>无类别标记</a:t>
            </a:r>
            <a:r>
              <a:rPr lang="en-US" altLang="zh-CN" sz="2800" spc="-5" dirty="0">
                <a:latin typeface="田氏保钓体简" panose="02010800040101010101" pitchFamily="2" charset="-122"/>
                <a:ea typeface="田氏保钓体简" panose="02010800040101010101" pitchFamily="2" charset="-122"/>
                <a:cs typeface="SimSun"/>
              </a:rPr>
              <a:t>(class label)</a:t>
            </a:r>
          </a:p>
        </p:txBody>
      </p:sp>
    </p:spTree>
    <p:extLst>
      <p:ext uri="{BB962C8B-B14F-4D97-AF65-F5344CB8AC3E}">
        <p14:creationId xmlns:p14="http://schemas.microsoft.com/office/powerpoint/2010/main" val="2366109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cs typeface="+mn-cs"/>
              </a:rPr>
              <a:t>算法的缺点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2128788"/>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是初始质心敏感的。</a:t>
            </a:r>
          </a:p>
        </p:txBody>
      </p:sp>
      <p:sp>
        <p:nvSpPr>
          <p:cNvPr id="9" name="object 3"/>
          <p:cNvSpPr/>
          <p:nvPr/>
        </p:nvSpPr>
        <p:spPr>
          <a:xfrm>
            <a:off x="1221294" y="2780928"/>
            <a:ext cx="6502105" cy="3173978"/>
          </a:xfrm>
          <a:prstGeom prst="rect">
            <a:avLst/>
          </a:prstGeom>
          <a:blipFill>
            <a:blip r:embed="rId2" cstate="print"/>
            <a:stretch>
              <a:fillRect/>
            </a:stretch>
          </a:blipFill>
        </p:spPr>
        <p:txBody>
          <a:bodyPr wrap="square" lIns="0" tIns="0" rIns="0" bIns="0" rtlCol="0"/>
          <a:lstStyle/>
          <a:p>
            <a:endParaRPr/>
          </a:p>
        </p:txBody>
      </p:sp>
      <p:sp>
        <p:nvSpPr>
          <p:cNvPr id="10" name="object 3"/>
          <p:cNvSpPr txBox="1"/>
          <p:nvPr/>
        </p:nvSpPr>
        <p:spPr>
          <a:xfrm>
            <a:off x="827584" y="6021288"/>
            <a:ext cx="7793036" cy="505267"/>
          </a:xfrm>
          <a:prstGeom prst="rect">
            <a:avLst/>
          </a:prstGeom>
        </p:spPr>
        <p:txBody>
          <a:bodyPr vert="horz" wrap="square" lIns="0" tIns="12700" rIns="0" bIns="0" rtlCol="0">
            <a:spAutoFit/>
          </a:bodyPr>
          <a:lstStyle/>
          <a:p>
            <a:pPr marL="12700">
              <a:spcBef>
                <a:spcPts val="100"/>
              </a:spcBef>
            </a:pPr>
            <a:r>
              <a:rPr lang="zh-CN" altLang="en-US" sz="2400" spc="-5" dirty="0">
                <a:latin typeface="田氏保钓体简" panose="02010800040101010101" pitchFamily="2" charset="-122"/>
                <a:ea typeface="田氏保钓体简" panose="02010800040101010101" pitchFamily="2" charset="-122"/>
                <a:cs typeface="SimSun"/>
              </a:rPr>
              <a:t>怎么</a:t>
            </a:r>
            <a:r>
              <a:rPr lang="zh-CN" altLang="en-US" sz="3200" spc="-5" dirty="0">
                <a:latin typeface="田氏保钓体简" panose="02010800040101010101" pitchFamily="2" charset="-122"/>
                <a:ea typeface="田氏保钓体简" panose="02010800040101010101" pitchFamily="2" charset="-122"/>
                <a:cs typeface="SimSun"/>
              </a:rPr>
              <a:t>破？</a:t>
            </a:r>
            <a:r>
              <a:rPr lang="zh-CN" altLang="en-US" sz="2400" spc="-5" dirty="0">
                <a:latin typeface="田氏保钓体简" panose="02010800040101010101" pitchFamily="2" charset="-122"/>
                <a:ea typeface="田氏保钓体简" panose="02010800040101010101" pitchFamily="2" charset="-122"/>
                <a:cs typeface="SimSun"/>
              </a:rPr>
              <a:t>一种思路是方差，但操作不易。</a:t>
            </a:r>
            <a:r>
              <a:rPr lang="en-US" altLang="zh-CN" sz="2400" spc="-5" dirty="0">
                <a:solidFill>
                  <a:srgbClr val="C00000"/>
                </a:solidFill>
                <a:latin typeface="田氏保钓体简" panose="02010800040101010101" pitchFamily="2" charset="-122"/>
                <a:ea typeface="田氏保钓体简" panose="02010800040101010101" pitchFamily="2" charset="-122"/>
                <a:cs typeface="SimSun"/>
              </a:rPr>
              <a:t>K-Means++</a:t>
            </a:r>
            <a:endParaRPr lang="zh-CN" altLang="en-US" sz="2400" spc="-5" dirty="0">
              <a:solidFill>
                <a:srgbClr val="C00000"/>
              </a:solidFill>
              <a:latin typeface="田氏保钓体简" panose="02010800040101010101" pitchFamily="2" charset="-122"/>
              <a:ea typeface="田氏保钓体简" panose="02010800040101010101" pitchFamily="2" charset="-122"/>
              <a:cs typeface="SimSun"/>
            </a:endParaRPr>
          </a:p>
        </p:txBody>
      </p:sp>
    </p:spTree>
    <p:extLst>
      <p:ext uri="{BB962C8B-B14F-4D97-AF65-F5344CB8AC3E}">
        <p14:creationId xmlns:p14="http://schemas.microsoft.com/office/powerpoint/2010/main" val="4011971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cs typeface="+mn-cs"/>
              </a:rPr>
              <a:t>算法的缺点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1988840"/>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 容易陷入局部最小值。</a:t>
            </a:r>
          </a:p>
        </p:txBody>
      </p:sp>
      <p:pic>
        <p:nvPicPr>
          <p:cNvPr id="10" name="Picture 2" descr="http://images.cnitblog.com/blog/573996/201311/15181856-fc71a126ec1745a1912eb64015be36f4.png"/>
          <p:cNvPicPr>
            <a:picLocks noChangeAspect="1" noChangeArrowheads="1"/>
          </p:cNvPicPr>
          <p:nvPr/>
        </p:nvPicPr>
        <p:blipFill rotWithShape="1">
          <a:blip r:embed="rId2">
            <a:extLst>
              <a:ext uri="{28A0092B-C50C-407E-A947-70E740481C1C}">
                <a14:useLocalDpi xmlns:a14="http://schemas.microsoft.com/office/drawing/2010/main" val="0"/>
              </a:ext>
            </a:extLst>
          </a:blip>
          <a:srcRect b="10653"/>
          <a:stretch/>
        </p:blipFill>
        <p:spPr bwMode="auto">
          <a:xfrm>
            <a:off x="1331639" y="2420888"/>
            <a:ext cx="6460015" cy="3744416"/>
          </a:xfrm>
          <a:prstGeom prst="rect">
            <a:avLst/>
          </a:prstGeom>
          <a:noFill/>
          <a:extLst>
            <a:ext uri="{909E8E84-426E-40DD-AFC4-6F175D3DCCD1}">
              <a14:hiddenFill xmlns:a14="http://schemas.microsoft.com/office/drawing/2010/main">
                <a:solidFill>
                  <a:srgbClr val="FFFFFF"/>
                </a:solidFill>
              </a14:hiddenFill>
            </a:ext>
          </a:extLst>
        </p:spPr>
      </p:pic>
      <p:sp>
        <p:nvSpPr>
          <p:cNvPr id="11" name="object 3"/>
          <p:cNvSpPr txBox="1"/>
          <p:nvPr/>
        </p:nvSpPr>
        <p:spPr>
          <a:xfrm>
            <a:off x="1547664" y="6021288"/>
            <a:ext cx="6048672" cy="505267"/>
          </a:xfrm>
          <a:prstGeom prst="rect">
            <a:avLst/>
          </a:prstGeom>
        </p:spPr>
        <p:txBody>
          <a:bodyPr vert="horz" wrap="square" lIns="0" tIns="12700" rIns="0" bIns="0" rtlCol="0">
            <a:spAutoFit/>
          </a:bodyPr>
          <a:lstStyle/>
          <a:p>
            <a:pPr marL="12700" algn="ctr">
              <a:spcBef>
                <a:spcPts val="100"/>
              </a:spcBef>
            </a:pPr>
            <a:r>
              <a:rPr lang="zh-CN" altLang="en-US" sz="2400" spc="-5" dirty="0">
                <a:latin typeface="田氏保钓体简" panose="02010800040101010101" pitchFamily="2" charset="-122"/>
                <a:ea typeface="田氏保钓体简" panose="02010800040101010101" pitchFamily="2" charset="-122"/>
                <a:cs typeface="SimSun"/>
              </a:rPr>
              <a:t>怎么</a:t>
            </a:r>
            <a:r>
              <a:rPr lang="zh-CN" altLang="en-US" sz="3200" spc="-5" dirty="0">
                <a:latin typeface="田氏保钓体简" panose="02010800040101010101" pitchFamily="2" charset="-122"/>
                <a:ea typeface="田氏保钓体简" panose="02010800040101010101" pitchFamily="2" charset="-122"/>
                <a:cs typeface="SimSun"/>
              </a:rPr>
              <a:t>破？</a:t>
            </a:r>
            <a:r>
              <a:rPr lang="zh-CN" altLang="en-US" sz="2400" spc="-5" dirty="0">
                <a:latin typeface="田氏保钓体简" panose="02010800040101010101" pitchFamily="2" charset="-122"/>
                <a:ea typeface="田氏保钓体简" panose="02010800040101010101" pitchFamily="2" charset="-122"/>
                <a:cs typeface="SimSun"/>
              </a:rPr>
              <a:t>无解。能</a:t>
            </a:r>
            <a:r>
              <a:rPr lang="zh-CN" altLang="en-US" sz="3200" spc="-5" dirty="0">
                <a:latin typeface="田氏保钓体简" panose="02010800040101010101" pitchFamily="2" charset="-122"/>
                <a:ea typeface="田氏保钓体简" panose="02010800040101010101" pitchFamily="2" charset="-122"/>
                <a:cs typeface="SimSun"/>
              </a:rPr>
              <a:t>缓解</a:t>
            </a:r>
            <a:r>
              <a:rPr lang="zh-CN" altLang="en-US" sz="2400" spc="-5" dirty="0">
                <a:latin typeface="田氏保钓体简" panose="02010800040101010101" pitchFamily="2" charset="-122"/>
                <a:ea typeface="田氏保钓体简" panose="02010800040101010101" pitchFamily="2" charset="-122"/>
                <a:cs typeface="SimSun"/>
              </a:rPr>
              <a:t>？二分法。</a:t>
            </a:r>
          </a:p>
        </p:txBody>
      </p:sp>
    </p:spTree>
    <p:extLst>
      <p:ext uri="{BB962C8B-B14F-4D97-AF65-F5344CB8AC3E}">
        <p14:creationId xmlns:p14="http://schemas.microsoft.com/office/powerpoint/2010/main" val="395632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二分</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K-Means</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755576" y="4365104"/>
            <a:ext cx="7344816" cy="1323439"/>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田氏保钓体简" panose="02010800040101010101" pitchFamily="2" charset="-122"/>
                <a:ea typeface="田氏保钓体简" panose="02010800040101010101" pitchFamily="2" charset="-122"/>
              </a:rPr>
              <a:t>二分</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均值算法可以加速</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算法的执行速度，因为它的相似度计算少了；</a:t>
            </a:r>
          </a:p>
          <a:p>
            <a:pPr marL="342900" indent="-342900">
              <a:buFont typeface="Arial" panose="020B0604020202020204" pitchFamily="34" charset="0"/>
              <a:buChar char="•"/>
            </a:pPr>
            <a:r>
              <a:rPr lang="zh-CN" altLang="en-US" sz="2000" dirty="0">
                <a:latin typeface="田氏保钓体简" panose="02010800040101010101" pitchFamily="2" charset="-122"/>
                <a:ea typeface="田氏保钓体简" panose="02010800040101010101" pitchFamily="2" charset="-122"/>
              </a:rPr>
              <a:t>这个算法也并不能够保证完全不受</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的影响一定归到全局最小，只是相对较优。</a:t>
            </a:r>
          </a:p>
        </p:txBody>
      </p:sp>
      <p:sp>
        <p:nvSpPr>
          <p:cNvPr id="8" name="矩形 7"/>
          <p:cNvSpPr/>
          <p:nvPr/>
        </p:nvSpPr>
        <p:spPr>
          <a:xfrm>
            <a:off x="826096" y="2276872"/>
            <a:ext cx="7272808" cy="156966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算法的主要思想是：首先将所有点作为一个簇，然后将该簇一分为二。之后选择能最大程度降低聚类代价函数（也就是误差平方和）的簇划分为两个簇。以此进行下去，直到簇的数目等于用户给定的数目</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为止。</a:t>
            </a:r>
          </a:p>
        </p:txBody>
      </p:sp>
      <p:cxnSp>
        <p:nvCxnSpPr>
          <p:cNvPr id="12" name="直接连接符 11"/>
          <p:cNvCxnSpPr/>
          <p:nvPr/>
        </p:nvCxnSpPr>
        <p:spPr>
          <a:xfrm>
            <a:off x="460375" y="4149080"/>
            <a:ext cx="81440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60577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cs typeface="+mn-cs"/>
              </a:rPr>
              <a:t>算法的缺点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2128788"/>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存在局限性。如非球状的数据分布就搞不定了。</a:t>
            </a:r>
          </a:p>
        </p:txBody>
      </p:sp>
      <p:sp>
        <p:nvSpPr>
          <p:cNvPr id="9" name="object 4"/>
          <p:cNvSpPr/>
          <p:nvPr/>
        </p:nvSpPr>
        <p:spPr>
          <a:xfrm>
            <a:off x="539552" y="2763419"/>
            <a:ext cx="3666109" cy="2991850"/>
          </a:xfrm>
          <a:prstGeom prst="rect">
            <a:avLst/>
          </a:prstGeom>
          <a:blipFill>
            <a:blip r:embed="rId2" cstate="print"/>
            <a:stretch>
              <a:fillRect/>
            </a:stretch>
          </a:blipFill>
        </p:spPr>
        <p:txBody>
          <a:bodyPr wrap="square" lIns="0" tIns="0" rIns="0" bIns="0" rtlCol="0"/>
          <a:lstStyle/>
          <a:p>
            <a:endParaRPr/>
          </a:p>
        </p:txBody>
      </p:sp>
      <p:sp>
        <p:nvSpPr>
          <p:cNvPr id="11" name="object 3"/>
          <p:cNvSpPr/>
          <p:nvPr/>
        </p:nvSpPr>
        <p:spPr>
          <a:xfrm>
            <a:off x="4427984" y="2708920"/>
            <a:ext cx="3889375" cy="3046349"/>
          </a:xfrm>
          <a:prstGeom prst="rect">
            <a:avLst/>
          </a:prstGeom>
          <a:blipFill>
            <a:blip r:embed="rId3" cstate="print"/>
            <a:stretch>
              <a:fillRect/>
            </a:stretch>
          </a:blipFill>
        </p:spPr>
        <p:txBody>
          <a:bodyPr wrap="square" lIns="0" tIns="0" rIns="0" bIns="0" rtlCol="0"/>
          <a:lstStyle/>
          <a:p>
            <a:endParaRPr/>
          </a:p>
        </p:txBody>
      </p:sp>
      <p:sp>
        <p:nvSpPr>
          <p:cNvPr id="10" name="object 3"/>
          <p:cNvSpPr txBox="1"/>
          <p:nvPr/>
        </p:nvSpPr>
        <p:spPr>
          <a:xfrm>
            <a:off x="1547664" y="6021288"/>
            <a:ext cx="6048672" cy="505267"/>
          </a:xfrm>
          <a:prstGeom prst="rect">
            <a:avLst/>
          </a:prstGeom>
        </p:spPr>
        <p:txBody>
          <a:bodyPr vert="horz" wrap="square" lIns="0" tIns="12700" rIns="0" bIns="0" rtlCol="0">
            <a:spAutoFit/>
          </a:bodyPr>
          <a:lstStyle/>
          <a:p>
            <a:pPr marL="12700" algn="ctr">
              <a:spcBef>
                <a:spcPts val="100"/>
              </a:spcBef>
            </a:pPr>
            <a:r>
              <a:rPr lang="zh-CN" altLang="en-US" sz="2400" spc="-5" dirty="0">
                <a:latin typeface="田氏保钓体简" panose="02010800040101010101" pitchFamily="2" charset="-122"/>
                <a:ea typeface="田氏保钓体简" panose="02010800040101010101" pitchFamily="2" charset="-122"/>
                <a:cs typeface="SimSun"/>
              </a:rPr>
              <a:t>怎么</a:t>
            </a:r>
            <a:r>
              <a:rPr lang="zh-CN" altLang="en-US" sz="3200" spc="-5" dirty="0">
                <a:latin typeface="田氏保钓体简" panose="02010800040101010101" pitchFamily="2" charset="-122"/>
                <a:ea typeface="田氏保钓体简" panose="02010800040101010101" pitchFamily="2" charset="-122"/>
                <a:cs typeface="SimSun"/>
              </a:rPr>
              <a:t>破？</a:t>
            </a:r>
            <a:r>
              <a:rPr lang="zh-CN" altLang="en-US" sz="2400" spc="-5" dirty="0">
                <a:latin typeface="田氏保钓体简" panose="02010800040101010101" pitchFamily="2" charset="-122"/>
                <a:ea typeface="田氏保钓体简" panose="02010800040101010101" pitchFamily="2" charset="-122"/>
                <a:cs typeface="SimSun"/>
              </a:rPr>
              <a:t>密度聚类。</a:t>
            </a:r>
          </a:p>
        </p:txBody>
      </p:sp>
    </p:spTree>
    <p:extLst>
      <p:ext uri="{BB962C8B-B14F-4D97-AF65-F5344CB8AC3E}">
        <p14:creationId xmlns:p14="http://schemas.microsoft.com/office/powerpoint/2010/main" val="3420404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cs typeface="+mn-cs"/>
              </a:rPr>
              <a:t>算法的缺点</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539552" y="2316936"/>
            <a:ext cx="7992888" cy="3416320"/>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5)</a:t>
            </a: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将簇中所有点的均值作为新质心，若簇中含有异常点（噪音），将导致均值偏离严重。 以一维数据为例：</a:t>
            </a:r>
          </a:p>
          <a:p>
            <a:pPr marL="800100" lvl="1"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数组</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100</a:t>
            </a:r>
            <a:r>
              <a:rPr lang="zh-CN" altLang="en-US" sz="2400" dirty="0">
                <a:latin typeface="田氏保钓体简" panose="02010800040101010101" pitchFamily="2" charset="-122"/>
                <a:ea typeface="田氏保钓体简" panose="02010800040101010101" pitchFamily="2" charset="-122"/>
              </a:rPr>
              <a:t>的均值为</a:t>
            </a:r>
            <a:r>
              <a:rPr lang="en-US" altLang="zh-CN" sz="2400" dirty="0">
                <a:latin typeface="田氏保钓体简" panose="02010800040101010101" pitchFamily="2" charset="-122"/>
                <a:ea typeface="田氏保钓体简" panose="02010800040101010101" pitchFamily="2" charset="-122"/>
              </a:rPr>
              <a:t>22</a:t>
            </a:r>
            <a:r>
              <a:rPr lang="zh-CN" altLang="en-US" sz="2400" dirty="0">
                <a:latin typeface="田氏保钓体简" panose="02010800040101010101" pitchFamily="2" charset="-122"/>
                <a:ea typeface="田氏保钓体简" panose="02010800040101010101" pitchFamily="2" charset="-122"/>
              </a:rPr>
              <a:t>，显然距离</a:t>
            </a:r>
          </a:p>
          <a:p>
            <a:pPr lvl="1">
              <a:lnSpc>
                <a:spcPct val="150000"/>
              </a:lnSpc>
            </a:pPr>
            <a:r>
              <a:rPr lang="zh-CN" altLang="en-US" sz="2400" dirty="0">
                <a:latin typeface="田氏保钓体简" panose="02010800040101010101" pitchFamily="2" charset="-122"/>
                <a:ea typeface="田氏保钓体简" panose="02010800040101010101" pitchFamily="2" charset="-122"/>
              </a:rPr>
              <a:t>   “大多数”数据</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比较远</a:t>
            </a:r>
          </a:p>
          <a:p>
            <a:pPr marL="800100" lvl="1"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改成求数组的中位数</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，在该实例中更为稳妥。</a:t>
            </a:r>
          </a:p>
          <a:p>
            <a:pPr marL="800100" lvl="1"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这种聚类方式即</a:t>
            </a:r>
            <a:r>
              <a:rPr lang="en-US" altLang="zh-CN" sz="2400" dirty="0">
                <a:solidFill>
                  <a:srgbClr val="FF0000"/>
                </a:solidFill>
                <a:latin typeface="田氏保钓体简" panose="02010800040101010101" pitchFamily="2" charset="-122"/>
                <a:ea typeface="田氏保钓体简" panose="02010800040101010101" pitchFamily="2" charset="-122"/>
              </a:rPr>
              <a:t>K-</a:t>
            </a:r>
            <a:r>
              <a:rPr lang="en-US" altLang="zh-CN" sz="2400" dirty="0" err="1">
                <a:solidFill>
                  <a:srgbClr val="FF0000"/>
                </a:solidFill>
                <a:latin typeface="田氏保钓体简" panose="02010800040101010101" pitchFamily="2" charset="-122"/>
                <a:ea typeface="田氏保钓体简" panose="02010800040101010101" pitchFamily="2" charset="-122"/>
              </a:rPr>
              <a:t>Mediods</a:t>
            </a:r>
            <a:r>
              <a:rPr lang="zh-CN" altLang="en-US" sz="2400" dirty="0">
                <a:latin typeface="田氏保钓体简" panose="02010800040101010101" pitchFamily="2" charset="-122"/>
                <a:ea typeface="田氏保钓体简" panose="02010800040101010101" pitchFamily="2" charset="-122"/>
              </a:rPr>
              <a:t>聚类</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中值距离</a:t>
            </a:r>
            <a:r>
              <a:rPr lang="en-US" altLang="zh-CN" sz="2400" dirty="0">
                <a:latin typeface="田氏保钓体简" panose="02010800040101010101" pitchFamily="2" charset="-122"/>
                <a:ea typeface="田氏保钓体简" panose="02010800040101010101" pitchFamily="2" charset="-122"/>
              </a:rPr>
              <a:t>)</a:t>
            </a:r>
            <a:endParaRPr lang="zh-CN" altLang="en-US"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903962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K-Means</a:t>
            </a:r>
            <a:r>
              <a:rPr lang="en-US" altLang="zh-CN" sz="3600" b="1" kern="1200" dirty="0">
                <a:solidFill>
                  <a:srgbClr val="000000"/>
                </a:solidFill>
                <a:latin typeface="田氏保钓体简" panose="02010800040101010101" pitchFamily="2" charset="-122"/>
                <a:ea typeface="田氏保钓体简" panose="02010800040101010101" pitchFamily="2" charset="-122"/>
                <a:cs typeface="+mn-cs"/>
              </a:rPr>
              <a:t>++</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899592" y="3774519"/>
            <a:ext cx="7344816" cy="2246769"/>
          </a:xfrm>
          <a:prstGeom prst="rect">
            <a:avLst/>
          </a:prstGeom>
        </p:spPr>
        <p:txBody>
          <a:bodyPr wrap="square">
            <a:spAutoFit/>
          </a:bodyPr>
          <a:lstStyle/>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从输入的数据点集合中随机选择一个点作为第一个聚类中心</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对于数据集中的每一个点</a:t>
            </a:r>
            <a:r>
              <a:rPr lang="en-US" altLang="zh-CN" sz="2000" dirty="0">
                <a:latin typeface="田氏保钓体简" panose="02010800040101010101" pitchFamily="2" charset="-122"/>
                <a:ea typeface="田氏保钓体简" panose="02010800040101010101" pitchFamily="2" charset="-122"/>
              </a:rPr>
              <a:t>x</a:t>
            </a:r>
            <a:r>
              <a:rPr lang="zh-CN" altLang="en-US" sz="2000" dirty="0">
                <a:latin typeface="田氏保钓体简" panose="02010800040101010101" pitchFamily="2" charset="-122"/>
                <a:ea typeface="田氏保钓体简" panose="02010800040101010101" pitchFamily="2" charset="-122"/>
              </a:rPr>
              <a:t>，计算它与最近聚类中心</a:t>
            </a:r>
            <a:r>
              <a:rPr lang="en-US" altLang="zh-CN" sz="2000" dirty="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指已选择的聚类中心</a:t>
            </a:r>
            <a:r>
              <a:rPr lang="en-US" altLang="zh-CN" sz="2000" dirty="0">
                <a:latin typeface="田氏保钓体简" panose="02010800040101010101" pitchFamily="2" charset="-122"/>
                <a:ea typeface="田氏保钓体简" panose="02010800040101010101" pitchFamily="2" charset="-122"/>
              </a:rPr>
              <a:t>)</a:t>
            </a:r>
            <a:r>
              <a:rPr lang="zh-CN" altLang="en-US" sz="2000" dirty="0">
                <a:latin typeface="田氏保钓体简" panose="02010800040101010101" pitchFamily="2" charset="-122"/>
                <a:ea typeface="田氏保钓体简" panose="02010800040101010101" pitchFamily="2" charset="-122"/>
              </a:rPr>
              <a:t>的距离</a:t>
            </a:r>
            <a:r>
              <a:rPr lang="en-US" altLang="zh-CN" sz="2000" dirty="0">
                <a:latin typeface="田氏保钓体简" panose="02010800040101010101" pitchFamily="2" charset="-122"/>
                <a:ea typeface="田氏保钓体简" panose="02010800040101010101" pitchFamily="2" charset="-122"/>
              </a:rPr>
              <a:t>D(x)</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选择一个新的数据点作为新的聚类中心，选择的原则是：</a:t>
            </a:r>
            <a:r>
              <a:rPr lang="en-US" altLang="zh-CN" sz="2000" dirty="0">
                <a:latin typeface="田氏保钓体简" panose="02010800040101010101" pitchFamily="2" charset="-122"/>
                <a:ea typeface="田氏保钓体简" panose="02010800040101010101" pitchFamily="2" charset="-122"/>
              </a:rPr>
              <a:t>D(x)</a:t>
            </a:r>
            <a:r>
              <a:rPr lang="zh-CN" altLang="en-US" sz="2000" dirty="0">
                <a:latin typeface="田氏保钓体简" panose="02010800040101010101" pitchFamily="2" charset="-122"/>
                <a:ea typeface="田氏保钓体简" panose="02010800040101010101" pitchFamily="2" charset="-122"/>
              </a:rPr>
              <a:t>较大的点，被选取作为聚类中心的概率较大</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重复</a:t>
            </a:r>
            <a:r>
              <a:rPr lang="en-US" altLang="zh-CN" sz="2000" dirty="0">
                <a:latin typeface="田氏保钓体简" panose="02010800040101010101" pitchFamily="2" charset="-122"/>
                <a:ea typeface="田氏保钓体简" panose="02010800040101010101" pitchFamily="2" charset="-122"/>
              </a:rPr>
              <a:t>2</a:t>
            </a:r>
            <a:r>
              <a:rPr lang="zh-CN" altLang="en-US" sz="2000" dirty="0">
                <a:latin typeface="田氏保钓体简" panose="02010800040101010101" pitchFamily="2" charset="-122"/>
                <a:ea typeface="田氏保钓体简" panose="02010800040101010101" pitchFamily="2" charset="-122"/>
              </a:rPr>
              <a:t>和</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直到</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个聚类中心被选出来</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利用这</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个初始的聚类中心来运行标准的</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算法</a:t>
            </a:r>
          </a:p>
        </p:txBody>
      </p:sp>
      <p:sp>
        <p:nvSpPr>
          <p:cNvPr id="8" name="矩形 7"/>
          <p:cNvSpPr/>
          <p:nvPr/>
        </p:nvSpPr>
        <p:spPr>
          <a:xfrm>
            <a:off x="791580" y="2204864"/>
            <a:ext cx="7272808" cy="830997"/>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算法的主要思想是：初始的聚类中心之间的相互距离要尽可能的远。</a:t>
            </a:r>
          </a:p>
        </p:txBody>
      </p:sp>
      <p:cxnSp>
        <p:nvCxnSpPr>
          <p:cNvPr id="12" name="直接连接符 11"/>
          <p:cNvCxnSpPr/>
          <p:nvPr/>
        </p:nvCxnSpPr>
        <p:spPr>
          <a:xfrm>
            <a:off x="460375" y="3140968"/>
            <a:ext cx="8144073" cy="0"/>
          </a:xfrm>
          <a:prstGeom prst="line">
            <a:avLst/>
          </a:prstGeom>
        </p:spPr>
        <p:style>
          <a:lnRef idx="1">
            <a:schemeClr val="dk1"/>
          </a:lnRef>
          <a:fillRef idx="0">
            <a:schemeClr val="dk1"/>
          </a:fillRef>
          <a:effectRef idx="0">
            <a:schemeClr val="dk1"/>
          </a:effectRef>
          <a:fontRef idx="minor">
            <a:schemeClr val="tx1"/>
          </a:fontRef>
        </p:style>
      </p:cxnSp>
      <p:sp>
        <p:nvSpPr>
          <p:cNvPr id="11" name="矩形 10"/>
          <p:cNvSpPr/>
          <p:nvPr/>
        </p:nvSpPr>
        <p:spPr>
          <a:xfrm>
            <a:off x="755576" y="3284984"/>
            <a:ext cx="7272808"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算法步骤：</a:t>
            </a:r>
          </a:p>
        </p:txBody>
      </p:sp>
    </p:spTree>
    <p:extLst>
      <p:ext uri="{BB962C8B-B14F-4D97-AF65-F5344CB8AC3E}">
        <p14:creationId xmlns:p14="http://schemas.microsoft.com/office/powerpoint/2010/main" val="3065247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K-Means</a:t>
            </a:r>
            <a:r>
              <a:rPr lang="en-US" altLang="zh-CN" sz="3600" b="1" kern="1200" dirty="0">
                <a:solidFill>
                  <a:srgbClr val="000000"/>
                </a:solidFill>
                <a:latin typeface="田氏保钓体简" panose="02010800040101010101" pitchFamily="2" charset="-122"/>
                <a:ea typeface="田氏保钓体简" panose="02010800040101010101" pitchFamily="2" charset="-122"/>
                <a:cs typeface="+mn-cs"/>
              </a:rPr>
              <a:t>++</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899592" y="3429000"/>
            <a:ext cx="7344816" cy="2554545"/>
          </a:xfrm>
          <a:prstGeom prst="rect">
            <a:avLst/>
          </a:prstGeom>
        </p:spPr>
        <p:txBody>
          <a:bodyPr wrap="square">
            <a:spAutoFit/>
          </a:bodyPr>
          <a:lstStyle/>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对于每个点，我们都计算其和最近的一个“种子点”的距离</a:t>
            </a:r>
            <a:r>
              <a:rPr lang="en-US" altLang="zh-CN" sz="2000" dirty="0">
                <a:latin typeface="田氏保钓体简" panose="02010800040101010101" pitchFamily="2" charset="-122"/>
                <a:ea typeface="田氏保钓体简" panose="02010800040101010101" pitchFamily="2" charset="-122"/>
              </a:rPr>
              <a:t>D(x)</a:t>
            </a:r>
            <a:r>
              <a:rPr lang="zh-CN" altLang="en-US" sz="2000" dirty="0">
                <a:latin typeface="田氏保钓体简" panose="02010800040101010101" pitchFamily="2" charset="-122"/>
                <a:ea typeface="田氏保钓体简" panose="02010800040101010101" pitchFamily="2" charset="-122"/>
              </a:rPr>
              <a:t>并保存在一个数组里，从大到小排列，然后把这些距离加起来得到</a:t>
            </a:r>
            <a:r>
              <a:rPr lang="en-US" altLang="zh-CN" sz="2000" dirty="0">
                <a:latin typeface="田氏保钓体简" panose="02010800040101010101" pitchFamily="2" charset="-122"/>
                <a:ea typeface="田氏保钓体简" panose="02010800040101010101" pitchFamily="2" charset="-122"/>
              </a:rPr>
              <a:t>Sum(D(x))</a:t>
            </a:r>
            <a:r>
              <a:rPr lang="zh-CN" altLang="en-US" sz="2000" dirty="0">
                <a:latin typeface="田氏保钓体简" panose="02010800040101010101" pitchFamily="2" charset="-122"/>
                <a:ea typeface="田氏保钓体简" panose="02010800040101010101" pitchFamily="2" charset="-122"/>
              </a:rPr>
              <a:t>。</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然后，再取一个随机值，用权重的方式来取计算下一个“种子点”。这个算法的实现是，先取一个能落在</a:t>
            </a:r>
            <a:r>
              <a:rPr lang="en-US" altLang="zh-CN" sz="2000" dirty="0">
                <a:latin typeface="田氏保钓体简" panose="02010800040101010101" pitchFamily="2" charset="-122"/>
                <a:ea typeface="田氏保钓体简" panose="02010800040101010101" pitchFamily="2" charset="-122"/>
              </a:rPr>
              <a:t>Sum(D(x))</a:t>
            </a:r>
            <a:r>
              <a:rPr lang="zh-CN" altLang="en-US" sz="2000" dirty="0">
                <a:latin typeface="田氏保钓体简" panose="02010800040101010101" pitchFamily="2" charset="-122"/>
                <a:ea typeface="田氏保钓体简" panose="02010800040101010101" pitchFamily="2" charset="-122"/>
              </a:rPr>
              <a:t>中的随机值</a:t>
            </a:r>
            <a:r>
              <a:rPr lang="en-US" altLang="zh-CN" sz="2000" dirty="0">
                <a:latin typeface="田氏保钓体简" panose="02010800040101010101" pitchFamily="2" charset="-122"/>
                <a:ea typeface="田氏保钓体简" panose="02010800040101010101" pitchFamily="2" charset="-122"/>
              </a:rPr>
              <a:t>Random</a:t>
            </a:r>
            <a:r>
              <a:rPr lang="zh-CN" altLang="en-US" sz="2000" dirty="0">
                <a:latin typeface="田氏保钓体简" panose="02010800040101010101" pitchFamily="2" charset="-122"/>
                <a:ea typeface="田氏保钓体简" panose="02010800040101010101" pitchFamily="2" charset="-122"/>
              </a:rPr>
              <a:t>，然后依次用</a:t>
            </a:r>
            <a:r>
              <a:rPr lang="en-US" altLang="zh-CN" sz="2000" dirty="0">
                <a:latin typeface="田氏保钓体简" panose="02010800040101010101" pitchFamily="2" charset="-122"/>
                <a:ea typeface="田氏保钓体简" panose="02010800040101010101" pitchFamily="2" charset="-122"/>
              </a:rPr>
              <a:t>Random -= D(x)</a:t>
            </a:r>
            <a:r>
              <a:rPr lang="zh-CN" altLang="en-US" sz="2000" dirty="0">
                <a:latin typeface="田氏保钓体简" panose="02010800040101010101" pitchFamily="2" charset="-122"/>
                <a:ea typeface="田氏保钓体简" panose="02010800040101010101" pitchFamily="2" charset="-122"/>
              </a:rPr>
              <a:t>，直到其</a:t>
            </a:r>
            <a:r>
              <a:rPr lang="en-US" altLang="zh-CN" sz="2000" dirty="0">
                <a:latin typeface="田氏保钓体简" panose="02010800040101010101" pitchFamily="2" charset="-122"/>
                <a:ea typeface="田氏保钓体简" panose="02010800040101010101" pitchFamily="2" charset="-122"/>
              </a:rPr>
              <a:t>&lt;=0</a:t>
            </a:r>
            <a:r>
              <a:rPr lang="zh-CN" altLang="en-US" sz="2000" dirty="0">
                <a:latin typeface="田氏保钓体简" panose="02010800040101010101" pitchFamily="2" charset="-122"/>
                <a:ea typeface="田氏保钓体简" panose="02010800040101010101" pitchFamily="2" charset="-122"/>
              </a:rPr>
              <a:t>，此时的点就是下一个“种子点”。</a:t>
            </a:r>
          </a:p>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重复</a:t>
            </a:r>
            <a:r>
              <a:rPr lang="en-US" altLang="zh-CN" sz="2000" dirty="0">
                <a:latin typeface="田氏保钓体简" panose="02010800040101010101" pitchFamily="2" charset="-122"/>
                <a:ea typeface="田氏保钓体简" panose="02010800040101010101" pitchFamily="2" charset="-122"/>
              </a:rPr>
              <a:t>2</a:t>
            </a:r>
            <a:r>
              <a:rPr lang="zh-CN" altLang="en-US" sz="2000" dirty="0">
                <a:latin typeface="田氏保钓体简" panose="02010800040101010101" pitchFamily="2" charset="-122"/>
                <a:ea typeface="田氏保钓体简" panose="02010800040101010101" pitchFamily="2" charset="-122"/>
              </a:rPr>
              <a:t>和</a:t>
            </a:r>
            <a:r>
              <a:rPr lang="en-US" altLang="zh-CN" sz="2000" dirty="0">
                <a:latin typeface="田氏保钓体简" panose="02010800040101010101" pitchFamily="2" charset="-122"/>
                <a:ea typeface="田氏保钓体简" panose="02010800040101010101" pitchFamily="2" charset="-122"/>
              </a:rPr>
              <a:t>3</a:t>
            </a:r>
            <a:r>
              <a:rPr lang="zh-CN" altLang="en-US" sz="2000" dirty="0">
                <a:latin typeface="田氏保钓体简" panose="02010800040101010101" pitchFamily="2" charset="-122"/>
                <a:ea typeface="田氏保钓体简" panose="02010800040101010101" pitchFamily="2" charset="-122"/>
              </a:rPr>
              <a:t>直到</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个聚类中心被选出来</a:t>
            </a:r>
          </a:p>
        </p:txBody>
      </p:sp>
      <p:sp>
        <p:nvSpPr>
          <p:cNvPr id="8" name="矩形 7"/>
          <p:cNvSpPr/>
          <p:nvPr/>
        </p:nvSpPr>
        <p:spPr>
          <a:xfrm>
            <a:off x="791580" y="2060848"/>
            <a:ext cx="7272808" cy="830997"/>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从上面的算法描述上可以看到，算法的关键是第</a:t>
            </a:r>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步，如何将</a:t>
            </a:r>
            <a:r>
              <a:rPr lang="en-US" altLang="zh-CN" sz="2400" dirty="0">
                <a:latin typeface="田氏保钓体简" panose="02010800040101010101" pitchFamily="2" charset="-122"/>
                <a:ea typeface="田氏保钓体简" panose="02010800040101010101" pitchFamily="2" charset="-122"/>
              </a:rPr>
              <a:t>D(x)</a:t>
            </a:r>
            <a:r>
              <a:rPr lang="zh-CN" altLang="en-US" sz="2400" dirty="0">
                <a:latin typeface="田氏保钓体简" panose="02010800040101010101" pitchFamily="2" charset="-122"/>
                <a:ea typeface="田氏保钓体简" panose="02010800040101010101" pitchFamily="2" charset="-122"/>
              </a:rPr>
              <a:t>反映到点被选择的概率上，一种算法如下：</a:t>
            </a:r>
          </a:p>
        </p:txBody>
      </p:sp>
      <p:cxnSp>
        <p:nvCxnSpPr>
          <p:cNvPr id="12" name="直接连接符 11"/>
          <p:cNvCxnSpPr/>
          <p:nvPr/>
        </p:nvCxnSpPr>
        <p:spPr>
          <a:xfrm>
            <a:off x="460375" y="2996952"/>
            <a:ext cx="8144073" cy="0"/>
          </a:xfrm>
          <a:prstGeom prst="line">
            <a:avLst/>
          </a:prstGeom>
        </p:spPr>
        <p:style>
          <a:lnRef idx="1">
            <a:schemeClr val="dk1"/>
          </a:lnRef>
          <a:fillRef idx="0">
            <a:schemeClr val="dk1"/>
          </a:fillRef>
          <a:effectRef idx="0">
            <a:schemeClr val="dk1"/>
          </a:effectRef>
          <a:fontRef idx="minor">
            <a:schemeClr val="tx1"/>
          </a:fontRef>
        </p:style>
      </p:cxnSp>
      <p:sp>
        <p:nvSpPr>
          <p:cNvPr id="10" name="矩形 9"/>
          <p:cNvSpPr/>
          <p:nvPr/>
        </p:nvSpPr>
        <p:spPr>
          <a:xfrm>
            <a:off x="755576" y="2996952"/>
            <a:ext cx="7272808"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算法步骤：</a:t>
            </a:r>
          </a:p>
        </p:txBody>
      </p:sp>
    </p:spTree>
    <p:extLst>
      <p:ext uri="{BB962C8B-B14F-4D97-AF65-F5344CB8AC3E}">
        <p14:creationId xmlns:p14="http://schemas.microsoft.com/office/powerpoint/2010/main" val="201289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Mini Batch K-Means</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827584" y="2060848"/>
            <a:ext cx="7200800" cy="1938992"/>
          </a:xfrm>
          <a:prstGeom prst="rect">
            <a:avLst/>
          </a:prstGeom>
        </p:spPr>
        <p:txBody>
          <a:bodyPr wrap="square">
            <a:spAutoFit/>
          </a:bodyPr>
          <a:lstStyle/>
          <a:p>
            <a:r>
              <a:rPr lang="en-US" altLang="zh-CN" sz="2000" dirty="0">
                <a:latin typeface="田氏保钓体简" panose="02010800040101010101" pitchFamily="2" charset="-122"/>
                <a:ea typeface="田氏保钓体简" panose="02010800040101010101" pitchFamily="2" charset="-122"/>
              </a:rPr>
              <a:t>Mini Batch K-Means</a:t>
            </a:r>
            <a:r>
              <a:rPr lang="zh-CN" altLang="en-US" sz="2000" dirty="0">
                <a:latin typeface="田氏保钓体简" panose="02010800040101010101" pitchFamily="2" charset="-122"/>
                <a:ea typeface="田氏保钓体简" panose="02010800040101010101" pitchFamily="2" charset="-122"/>
              </a:rPr>
              <a:t>算法是</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算法的变种，采用小批量的数据子集减小计算时间，同时仍试图优化目标函数，这里所谓的小批量是指每次训练算法时所随机抽取的数据子集，采用这些随机产生的子集进行训练算法，大大减小了计算时间，与其他算法相比，减少了</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均值的收敛时间，小批量</a:t>
            </a:r>
            <a:r>
              <a:rPr lang="en-US" altLang="zh-CN" sz="2000" dirty="0">
                <a:latin typeface="田氏保钓体简" panose="02010800040101010101" pitchFamily="2" charset="-122"/>
                <a:ea typeface="田氏保钓体简" panose="02010800040101010101" pitchFamily="2" charset="-122"/>
              </a:rPr>
              <a:t>k-</a:t>
            </a:r>
            <a:r>
              <a:rPr lang="zh-CN" altLang="en-US" sz="2000" dirty="0">
                <a:latin typeface="田氏保钓体简" panose="02010800040101010101" pitchFamily="2" charset="-122"/>
                <a:ea typeface="田氏保钓体简" panose="02010800040101010101" pitchFamily="2" charset="-122"/>
              </a:rPr>
              <a:t>均值产生的结果，一般只略差于标准算法。</a:t>
            </a:r>
          </a:p>
        </p:txBody>
      </p:sp>
      <p:sp>
        <p:nvSpPr>
          <p:cNvPr id="9" name="矩形 8"/>
          <p:cNvSpPr/>
          <p:nvPr/>
        </p:nvSpPr>
        <p:spPr>
          <a:xfrm>
            <a:off x="971600" y="4235604"/>
            <a:ext cx="6840760" cy="156966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该算法的迭代步骤有两步：</a:t>
            </a:r>
          </a:p>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从数据集中随机抽取一些数据形成小批量，把他们分配给最近的质心</a:t>
            </a:r>
          </a:p>
          <a:p>
            <a:pPr marL="457200" indent="-457200">
              <a:buFont typeface="+mj-lt"/>
              <a:buAutoNum type="arabicPeriod"/>
            </a:pPr>
            <a:r>
              <a:rPr lang="zh-CN" altLang="en-US" sz="2400" dirty="0">
                <a:latin typeface="田氏保钓体简" panose="02010800040101010101" pitchFamily="2" charset="-122"/>
                <a:ea typeface="田氏保钓体简" panose="02010800040101010101" pitchFamily="2" charset="-122"/>
              </a:rPr>
              <a:t>更新质心</a:t>
            </a:r>
          </a:p>
        </p:txBody>
      </p:sp>
      <p:cxnSp>
        <p:nvCxnSpPr>
          <p:cNvPr id="10" name="直接连接符 9"/>
          <p:cNvCxnSpPr/>
          <p:nvPr/>
        </p:nvCxnSpPr>
        <p:spPr>
          <a:xfrm>
            <a:off x="460375" y="4077072"/>
            <a:ext cx="814407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45392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Mini Batch K-Means</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827584" y="2060848"/>
            <a:ext cx="7200800" cy="1015663"/>
          </a:xfrm>
          <a:prstGeom prst="rect">
            <a:avLst/>
          </a:prstGeom>
        </p:spPr>
        <p:txBody>
          <a:bodyPr wrap="square">
            <a:spAutoFit/>
          </a:bodyPr>
          <a:lstStyle/>
          <a:p>
            <a:r>
              <a:rPr lang="en-US" altLang="zh-CN" sz="2000" dirty="0">
                <a:latin typeface="田氏保钓体简" panose="02010800040101010101" pitchFamily="2" charset="-122"/>
                <a:ea typeface="田氏保钓体简" panose="02010800040101010101" pitchFamily="2" charset="-122"/>
              </a:rPr>
              <a:t>Mini Batch K-Means</a:t>
            </a:r>
            <a:r>
              <a:rPr lang="zh-CN" altLang="en-US" sz="2000" dirty="0">
                <a:latin typeface="田氏保钓体简" panose="02010800040101010101" pitchFamily="2" charset="-122"/>
                <a:ea typeface="田氏保钓体简" panose="02010800040101010101" pitchFamily="2" charset="-122"/>
              </a:rPr>
              <a:t>比</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有更快的 收敛速度，但同时也降低了聚类的效果，但是在实际项目中却表现得不明显。</a:t>
            </a:r>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这是一张</a:t>
            </a:r>
            <a:r>
              <a:rPr lang="en-US" altLang="zh-CN" sz="2000" dirty="0">
                <a:latin typeface="田氏保钓体简" panose="02010800040101010101" pitchFamily="2" charset="-122"/>
                <a:ea typeface="田氏保钓体简" panose="02010800040101010101" pitchFamily="2" charset="-122"/>
              </a:rPr>
              <a:t>k-means</a:t>
            </a:r>
            <a:r>
              <a:rPr lang="zh-CN" altLang="en-US" sz="2000" dirty="0">
                <a:latin typeface="田氏保钓体简" panose="02010800040101010101" pitchFamily="2" charset="-122"/>
                <a:ea typeface="田氏保钓体简" panose="02010800040101010101" pitchFamily="2" charset="-122"/>
              </a:rPr>
              <a:t>和</a:t>
            </a:r>
            <a:r>
              <a:rPr lang="en-US" altLang="zh-CN" sz="2000" dirty="0">
                <a:latin typeface="田氏保钓体简" panose="02010800040101010101" pitchFamily="2" charset="-122"/>
                <a:ea typeface="田氏保钓体简" panose="02010800040101010101" pitchFamily="2" charset="-122"/>
              </a:rPr>
              <a:t>mini batch k-means</a:t>
            </a:r>
            <a:r>
              <a:rPr lang="zh-CN" altLang="en-US" sz="2000" dirty="0">
                <a:latin typeface="田氏保钓体简" panose="02010800040101010101" pitchFamily="2" charset="-122"/>
                <a:ea typeface="田氏保钓体简" panose="02010800040101010101" pitchFamily="2" charset="-122"/>
              </a:rPr>
              <a:t>的实际效果对比图</a:t>
            </a:r>
          </a:p>
        </p:txBody>
      </p:sp>
      <p:pic>
        <p:nvPicPr>
          <p:cNvPr id="9218" name="Picture 2" descr="http://img.blog.csdn.net/20160426002823787?watermark/2/text/aHR0cDovL2Jsb2cuY3Nkbi5uZXQv/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25" y="3212976"/>
            <a:ext cx="7458075" cy="2886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182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梯度下降</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Gradient Descent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29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矩形 6"/>
          <p:cNvSpPr/>
          <p:nvPr/>
        </p:nvSpPr>
        <p:spPr>
          <a:xfrm>
            <a:off x="1043608" y="2132856"/>
            <a:ext cx="6928321" cy="2554545"/>
          </a:xfrm>
          <a:prstGeom prst="rect">
            <a:avLst/>
          </a:prstGeom>
        </p:spPr>
        <p:txBody>
          <a:bodyPr wrap="square">
            <a:spAutoFit/>
          </a:bodyPr>
          <a:lstStyle/>
          <a:p>
            <a:pPr marL="457200" indent="-457200">
              <a:buFont typeface="+mj-lt"/>
              <a:buAutoNum type="arabicPeriod"/>
            </a:pPr>
            <a:r>
              <a:rPr lang="zh-CN" altLang="en-US" sz="2000" dirty="0">
                <a:latin typeface="田氏保钓体简" panose="02010800040101010101" pitchFamily="2" charset="-122"/>
                <a:ea typeface="田氏保钓体简" panose="02010800040101010101" pitchFamily="2" charset="-122"/>
              </a:rPr>
              <a:t>梯度下降：</a:t>
            </a:r>
            <a:endParaRPr lang="en-US" altLang="zh-CN" sz="2000" dirty="0">
              <a:latin typeface="田氏保钓体简" panose="02010800040101010101" pitchFamily="2" charset="-122"/>
              <a:ea typeface="田氏保钓体简" panose="02010800040101010101" pitchFamily="2" charset="-122"/>
            </a:endParaRPr>
          </a:p>
          <a:p>
            <a:r>
              <a:rPr lang="en-US" altLang="zh-CN" sz="2000" dirty="0">
                <a:latin typeface="田氏保钓体简" panose="02010800040101010101" pitchFamily="2" charset="-122"/>
                <a:ea typeface="田氏保钓体简" panose="02010800040101010101" pitchFamily="2" charset="-122"/>
              </a:rPr>
              <a:t>	use all examples in each iteration. </a:t>
            </a:r>
          </a:p>
          <a:p>
            <a:pPr marL="457200" indent="-457200">
              <a:buFont typeface="+mj-lt"/>
              <a:buAutoNum type="arabicPeriod"/>
            </a:pPr>
            <a:endParaRPr lang="en-US" altLang="zh-CN" sz="2000" dirty="0">
              <a:latin typeface="田氏保钓体简" panose="02010800040101010101" pitchFamily="2" charset="-122"/>
              <a:ea typeface="田氏保钓体简" panose="02010800040101010101" pitchFamily="2" charset="-122"/>
            </a:endParaRPr>
          </a:p>
          <a:p>
            <a:pPr marL="457200" indent="-457200">
              <a:buFont typeface="+mj-lt"/>
              <a:buAutoNum type="arabicPeriod" startAt="2"/>
            </a:pPr>
            <a:r>
              <a:rPr lang="zh-CN" altLang="en-US" sz="2000" dirty="0">
                <a:latin typeface="田氏保钓体简" panose="02010800040101010101" pitchFamily="2" charset="-122"/>
                <a:ea typeface="田氏保钓体简" panose="02010800040101010101" pitchFamily="2" charset="-122"/>
              </a:rPr>
              <a:t>随机（</a:t>
            </a:r>
            <a:r>
              <a:rPr lang="en-US" altLang="zh-CN" sz="2000" dirty="0">
                <a:latin typeface="田氏保钓体简" panose="02010800040101010101" pitchFamily="2" charset="-122"/>
                <a:ea typeface="田氏保钓体简" panose="02010800040101010101" pitchFamily="2" charset="-122"/>
              </a:rPr>
              <a:t>Stochastic</a:t>
            </a:r>
            <a:r>
              <a:rPr lang="zh-CN" altLang="en-US" sz="2000" dirty="0">
                <a:latin typeface="田氏保钓体简" panose="02010800040101010101" pitchFamily="2" charset="-122"/>
                <a:ea typeface="田氏保钓体简" panose="02010800040101010101" pitchFamily="2" charset="-122"/>
              </a:rPr>
              <a:t>）梯度下降：</a:t>
            </a:r>
            <a:endParaRPr lang="en-US" altLang="zh-CN" sz="2000" dirty="0">
              <a:latin typeface="田氏保钓体简" panose="02010800040101010101" pitchFamily="2" charset="-122"/>
              <a:ea typeface="田氏保钓体简" panose="02010800040101010101" pitchFamily="2" charset="-122"/>
            </a:endParaRPr>
          </a:p>
          <a:p>
            <a:r>
              <a:rPr lang="en-US" altLang="zh-CN" sz="2000" dirty="0">
                <a:latin typeface="田氏保钓体简" panose="02010800040101010101" pitchFamily="2" charset="-122"/>
                <a:ea typeface="田氏保钓体简" panose="02010800040101010101" pitchFamily="2" charset="-122"/>
              </a:rPr>
              <a:t>	use 1 example in each iteration </a:t>
            </a:r>
          </a:p>
          <a:p>
            <a:pPr marL="457200" indent="-457200">
              <a:buFont typeface="+mj-lt"/>
              <a:buAutoNum type="arabicPeriod"/>
            </a:pPr>
            <a:endParaRPr lang="en-US" altLang="zh-CN" sz="2000" dirty="0">
              <a:latin typeface="田氏保钓体简" panose="02010800040101010101" pitchFamily="2" charset="-122"/>
              <a:ea typeface="田氏保钓体简" panose="02010800040101010101" pitchFamily="2" charset="-122"/>
            </a:endParaRPr>
          </a:p>
          <a:p>
            <a:pPr marL="457200" indent="-457200">
              <a:buFont typeface="+mj-lt"/>
              <a:buAutoNum type="arabicPeriod" startAt="3"/>
            </a:pPr>
            <a:r>
              <a:rPr lang="zh-CN" altLang="en-US" sz="2000" dirty="0">
                <a:latin typeface="田氏保钓体简" panose="02010800040101010101" pitchFamily="2" charset="-122"/>
                <a:ea typeface="田氏保钓体简" panose="02010800040101010101" pitchFamily="2" charset="-122"/>
              </a:rPr>
              <a:t>批量</a:t>
            </a:r>
            <a:r>
              <a:rPr lang="en-US" altLang="zh-CN" sz="2000" dirty="0">
                <a:latin typeface="田氏保钓体简" panose="02010800040101010101" pitchFamily="2" charset="-122"/>
                <a:ea typeface="田氏保钓体简" panose="02010800040101010101" pitchFamily="2" charset="-122"/>
              </a:rPr>
              <a:t>(mini-batch)</a:t>
            </a:r>
            <a:r>
              <a:rPr lang="zh-CN" altLang="en-US" sz="2000" dirty="0">
                <a:latin typeface="田氏保钓体简" panose="02010800040101010101" pitchFamily="2" charset="-122"/>
                <a:ea typeface="田氏保钓体简" panose="02010800040101010101" pitchFamily="2" charset="-122"/>
              </a:rPr>
              <a:t>梯度下：</a:t>
            </a:r>
            <a:endParaRPr lang="en-US" altLang="zh-CN" sz="2000" dirty="0">
              <a:latin typeface="田氏保钓体简" panose="02010800040101010101" pitchFamily="2" charset="-122"/>
              <a:ea typeface="田氏保钓体简" panose="02010800040101010101" pitchFamily="2" charset="-122"/>
            </a:endParaRPr>
          </a:p>
          <a:p>
            <a:r>
              <a:rPr lang="en-US" altLang="zh-CN" sz="2000" dirty="0">
                <a:latin typeface="田氏保钓体简" panose="02010800040101010101" pitchFamily="2" charset="-122"/>
                <a:ea typeface="田氏保钓体简" panose="02010800040101010101" pitchFamily="2" charset="-122"/>
              </a:rPr>
              <a:t>	use b examples in each iteration</a:t>
            </a:r>
            <a:endParaRPr lang="zh-CN" altLang="en-US" sz="2000" dirty="0">
              <a:latin typeface="田氏保钓体简" panose="02010800040101010101" pitchFamily="2" charset="-122"/>
              <a:ea typeface="田氏保钓体简" panose="02010800040101010101" pitchFamily="2" charset="-122"/>
            </a:endParaRPr>
          </a:p>
        </p:txBody>
      </p:sp>
      <p:pic>
        <p:nvPicPr>
          <p:cNvPr id="12" name="图片 1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5078192"/>
            <a:ext cx="5100190" cy="871088"/>
          </a:xfrm>
          <a:prstGeom prst="rect">
            <a:avLst/>
          </a:prstGeom>
        </p:spPr>
      </p:pic>
    </p:spTree>
    <p:extLst>
      <p:ext uri="{BB962C8B-B14F-4D97-AF65-F5344CB8AC3E}">
        <p14:creationId xmlns:p14="http://schemas.microsoft.com/office/powerpoint/2010/main" val="25037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直观</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6" name="Picture 8" descr="http://blog.pluskid.org/wp-content/uploads/2008/12/clus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2348880"/>
            <a:ext cx="4853947" cy="364046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blog.pluskid.org/wp-content/uploads/2008/12/cluster_col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2595" y="2348880"/>
            <a:ext cx="4803941" cy="3602957"/>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a:xfrm>
            <a:off x="4355976" y="3985034"/>
            <a:ext cx="504056" cy="45207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0124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梯度下降</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Gradient Descent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826" y="2132854"/>
            <a:ext cx="4236166" cy="4227909"/>
          </a:xfrm>
          <a:prstGeom prst="rect">
            <a:avLst/>
          </a:prstGeom>
        </p:spPr>
      </p:pic>
      <p:sp>
        <p:nvSpPr>
          <p:cNvPr id="10" name="TextBox 9"/>
          <p:cNvSpPr txBox="1"/>
          <p:nvPr/>
        </p:nvSpPr>
        <p:spPr>
          <a:xfrm>
            <a:off x="7380312" y="451843"/>
            <a:ext cx="1512168" cy="646331"/>
          </a:xfrm>
          <a:prstGeom prst="rect">
            <a:avLst/>
          </a:prstGeom>
          <a:noFill/>
        </p:spPr>
        <p:txBody>
          <a:bodyPr wrap="square" rtlCol="0">
            <a:spAutoFit/>
          </a:bodyPr>
          <a:lstStyle/>
          <a:p>
            <a:r>
              <a:rPr lang="en-US" altLang="zh-CN" dirty="0">
                <a:latin typeface="田氏保钓体简" panose="02010800040101010101" pitchFamily="2" charset="-122"/>
                <a:ea typeface="田氏保钓体简" panose="02010800040101010101" pitchFamily="2" charset="-122"/>
              </a:rPr>
              <a:t>2.</a:t>
            </a:r>
            <a:r>
              <a:rPr lang="zh-CN" altLang="en-US" dirty="0">
                <a:latin typeface="田氏保钓体简" panose="02010800040101010101" pitchFamily="2" charset="-122"/>
                <a:ea typeface="田氏保钓体简" panose="02010800040101010101" pitchFamily="2" charset="-122"/>
              </a:rPr>
              <a:t>冲量</a:t>
            </a:r>
            <a:endParaRPr lang="en-US" altLang="zh-CN" dirty="0">
              <a:latin typeface="田氏保钓体简" panose="02010800040101010101" pitchFamily="2" charset="-122"/>
              <a:ea typeface="田氏保钓体简" panose="02010800040101010101" pitchFamily="2" charset="-122"/>
            </a:endParaRPr>
          </a:p>
          <a:p>
            <a:r>
              <a:rPr lang="en-US" altLang="zh-CN" dirty="0">
                <a:latin typeface="田氏保钓体简" panose="02010800040101010101" pitchFamily="2" charset="-122"/>
                <a:ea typeface="田氏保钓体简" panose="02010800040101010101" pitchFamily="2" charset="-122"/>
              </a:rPr>
              <a:t>3.</a:t>
            </a:r>
            <a:r>
              <a:rPr lang="zh-CN" altLang="en-US" dirty="0">
                <a:latin typeface="田氏保钓体简" panose="02010800040101010101" pitchFamily="2" charset="-122"/>
                <a:ea typeface="田氏保钓体简" panose="02010800040101010101" pitchFamily="2" charset="-122"/>
              </a:rPr>
              <a:t>加速梯度</a:t>
            </a:r>
          </a:p>
        </p:txBody>
      </p:sp>
      <p:pic>
        <p:nvPicPr>
          <p:cNvPr id="11266" name="Picture 2" descr="http://img.blog.csdn.net/20160909001731629"/>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2523093"/>
            <a:ext cx="3960440" cy="3066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990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梯度下降</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Gradient Descent</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290" name="Picture 2" descr="http://img.blog.csdn.net/20160909001936276"/>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88840"/>
            <a:ext cx="59055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881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1569660"/>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 </a:t>
            </a:r>
            <a:r>
              <a:rPr lang="zh-CN" altLang="en-US" sz="2400" dirty="0">
                <a:latin typeface="田氏保钓体简" panose="02010800040101010101" pitchFamily="2" charset="-122"/>
                <a:ea typeface="田氏保钓体简" panose="02010800040101010101" pitchFamily="2" charset="-122"/>
              </a:rPr>
              <a:t>均一性</a:t>
            </a:r>
            <a:r>
              <a:rPr lang="en-US" altLang="zh-CN" sz="2400" dirty="0">
                <a:latin typeface="田氏保钓体简" panose="02010800040101010101" pitchFamily="2" charset="-122"/>
                <a:ea typeface="田氏保钓体简" panose="02010800040101010101" pitchFamily="2" charset="-122"/>
              </a:rPr>
              <a:t>Homogeneity</a:t>
            </a:r>
          </a:p>
          <a:p>
            <a:r>
              <a:rPr lang="zh-CN" altLang="en-US" sz="2400" dirty="0">
                <a:latin typeface="田氏保钓体简" panose="02010800040101010101" pitchFamily="2" charset="-122"/>
                <a:ea typeface="田氏保钓体简" panose="02010800040101010101" pitchFamily="2" charset="-122"/>
              </a:rPr>
              <a:t>指一个簇只能包含一个类别的样本，则满足均一性。</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均一性可以通过以下公式求得：</a:t>
            </a:r>
          </a:p>
          <a:p>
            <a:endParaRPr lang="en-US" altLang="zh-CN" sz="2400" dirty="0">
              <a:latin typeface="田氏保钓体简" panose="02010800040101010101" pitchFamily="2" charset="-122"/>
              <a:ea typeface="田氏保钓体简" panose="02010800040101010101" pitchFamily="2" charset="-122"/>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6" y="3277186"/>
            <a:ext cx="3251766" cy="943902"/>
          </a:xfrm>
          <a:prstGeom prst="rect">
            <a:avLst/>
          </a:prstGeom>
        </p:spPr>
      </p:pic>
      <p:sp>
        <p:nvSpPr>
          <p:cNvPr id="10" name="矩形 9"/>
          <p:cNvSpPr/>
          <p:nvPr/>
        </p:nvSpPr>
        <p:spPr>
          <a:xfrm>
            <a:off x="899592" y="4293096"/>
            <a:ext cx="6912768" cy="193899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假设我们是已经知道这批聚类数据的真实类别的，聚类之后，在同一个簇中的类别，如果只有一个，那么这个簇的经验为</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，均一性为</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，如果有大于</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个类别，那么计算该类别下的簇的条件经验熵，如果条件经验熵越大，则均一性就越小。</a:t>
            </a:r>
          </a:p>
        </p:txBody>
      </p:sp>
      <p:sp>
        <p:nvSpPr>
          <p:cNvPr id="11" name="矩形 10"/>
          <p:cNvSpPr/>
          <p:nvPr/>
        </p:nvSpPr>
        <p:spPr>
          <a:xfrm>
            <a:off x="5868144" y="3501008"/>
            <a:ext cx="1944215" cy="400110"/>
          </a:xfrm>
          <a:prstGeom prst="rect">
            <a:avLst/>
          </a:prstGeom>
        </p:spPr>
        <p:txBody>
          <a:bodyPr wrap="square">
            <a:spAutoFit/>
          </a:bodyPr>
          <a:lstStyle/>
          <a:p>
            <a:r>
              <a:rPr lang="en-US" altLang="zh-CN" sz="2000" dirty="0">
                <a:solidFill>
                  <a:srgbClr val="C00000"/>
                </a:solidFill>
                <a:latin typeface="田氏保钓体简" panose="02010800040101010101" pitchFamily="2" charset="-122"/>
                <a:ea typeface="田氏保钓体简" panose="02010800040101010101" pitchFamily="2" charset="-122"/>
              </a:rPr>
              <a:t>h</a:t>
            </a:r>
            <a:r>
              <a:rPr lang="zh-CN" altLang="en-US" sz="2000" dirty="0">
                <a:solidFill>
                  <a:srgbClr val="C00000"/>
                </a:solidFill>
                <a:latin typeface="田氏保钓体简" panose="02010800040101010101" pitchFamily="2" charset="-122"/>
                <a:ea typeface="田氏保钓体简" panose="02010800040101010101" pitchFamily="2" charset="-122"/>
              </a:rPr>
              <a:t>在</a:t>
            </a:r>
            <a:r>
              <a:rPr lang="en-US" altLang="zh-CN" sz="2000" dirty="0">
                <a:solidFill>
                  <a:srgbClr val="C00000"/>
                </a:solidFill>
                <a:latin typeface="田氏保钓体简" panose="02010800040101010101" pitchFamily="2" charset="-122"/>
                <a:ea typeface="田氏保钓体简" panose="02010800040101010101" pitchFamily="2" charset="-122"/>
              </a:rPr>
              <a:t>0-1</a:t>
            </a:r>
            <a:r>
              <a:rPr lang="zh-CN" altLang="en-US" sz="2000" dirty="0">
                <a:solidFill>
                  <a:srgbClr val="C00000"/>
                </a:solidFill>
                <a:latin typeface="田氏保钓体简" panose="02010800040101010101" pitchFamily="2" charset="-122"/>
                <a:ea typeface="田氏保钓体简" panose="02010800040101010101" pitchFamily="2" charset="-122"/>
              </a:rPr>
              <a:t>之间</a:t>
            </a:r>
          </a:p>
        </p:txBody>
      </p:sp>
    </p:spTree>
    <p:extLst>
      <p:ext uri="{BB962C8B-B14F-4D97-AF65-F5344CB8AC3E}">
        <p14:creationId xmlns:p14="http://schemas.microsoft.com/office/powerpoint/2010/main" val="298769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1569660"/>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(2) </a:t>
            </a:r>
            <a:r>
              <a:rPr lang="zh-CN" altLang="en-US" sz="2400" dirty="0">
                <a:latin typeface="田氏保钓体简" panose="02010800040101010101" pitchFamily="2" charset="-122"/>
                <a:ea typeface="田氏保钓体简" panose="02010800040101010101" pitchFamily="2" charset="-122"/>
              </a:rPr>
              <a:t>完整性</a:t>
            </a:r>
            <a:r>
              <a:rPr lang="en-US" altLang="zh-CN" sz="2400" dirty="0">
                <a:latin typeface="田氏保钓体简" panose="02010800040101010101" pitchFamily="2" charset="-122"/>
                <a:ea typeface="田氏保钓体简" panose="02010800040101010101" pitchFamily="2" charset="-122"/>
              </a:rPr>
              <a:t>Completeness</a:t>
            </a:r>
          </a:p>
          <a:p>
            <a:r>
              <a:rPr lang="zh-CN" altLang="en-US" sz="2400" dirty="0">
                <a:latin typeface="田氏保钓体简" panose="02010800040101010101" pitchFamily="2" charset="-122"/>
                <a:ea typeface="田氏保钓体简" panose="02010800040101010101" pitchFamily="2" charset="-122"/>
              </a:rPr>
              <a:t>同类别样本被归类到相同簇中，则满足完整性。</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完整性可以通过以下公式求得：</a:t>
            </a:r>
          </a:p>
          <a:p>
            <a:endParaRPr lang="en-US" altLang="zh-CN" sz="2400" dirty="0">
              <a:latin typeface="田氏保钓体简" panose="02010800040101010101" pitchFamily="2" charset="-122"/>
              <a:ea typeface="田氏保钓体简" panose="02010800040101010101" pitchFamily="2" charset="-122"/>
            </a:endParaRPr>
          </a:p>
        </p:txBody>
      </p:sp>
      <p:sp>
        <p:nvSpPr>
          <p:cNvPr id="10" name="矩形 9"/>
          <p:cNvSpPr/>
          <p:nvPr/>
        </p:nvSpPr>
        <p:spPr>
          <a:xfrm>
            <a:off x="899592" y="4293096"/>
            <a:ext cx="6912768" cy="2308324"/>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假设我们是已经知道这批聚类数据的真实类别的，聚类之后，如果同一个类的样本的确被全部分在了同一个簇中，那么这个类的经验熵就是</a:t>
            </a:r>
            <a:r>
              <a:rPr lang="en-US" altLang="zh-CN" sz="2400" dirty="0">
                <a:latin typeface="田氏保钓体简" panose="02010800040101010101" pitchFamily="2" charset="-122"/>
                <a:ea typeface="田氏保钓体简" panose="02010800040101010101" pitchFamily="2" charset="-122"/>
              </a:rPr>
              <a:t>0</a:t>
            </a:r>
            <a:r>
              <a:rPr lang="zh-CN" altLang="en-US" sz="2400" dirty="0">
                <a:latin typeface="田氏保钓体简" panose="02010800040101010101" pitchFamily="2" charset="-122"/>
                <a:ea typeface="田氏保钓体简" panose="02010800040101010101" pitchFamily="2" charset="-122"/>
              </a:rPr>
              <a:t>，完整性就是</a:t>
            </a:r>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；反之，如果同一类的样本被分到了不同的簇中，</a:t>
            </a:r>
            <a:r>
              <a:rPr lang="en-US" altLang="zh-CN" sz="2400" dirty="0">
                <a:latin typeface="田氏保钓体简" panose="02010800040101010101" pitchFamily="2" charset="-122"/>
                <a:ea typeface="田氏保钓体简" panose="02010800040101010101" pitchFamily="2" charset="-122"/>
              </a:rPr>
              <a:t>H(K</a:t>
            </a:r>
            <a:r>
              <a:rPr lang="en-US" altLang="zh-CN" sz="2400" dirty="0">
                <a:latin typeface="+mj-lt"/>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C)</a:t>
            </a:r>
            <a:r>
              <a:rPr lang="zh-CN" altLang="en-US" sz="2400" dirty="0">
                <a:latin typeface="田氏保钓体简" panose="02010800040101010101" pitchFamily="2" charset="-122"/>
                <a:ea typeface="田氏保钓体简" panose="02010800040101010101" pitchFamily="2" charset="-122"/>
              </a:rPr>
              <a:t>的条件经验熵就会增大，从而完整性就降低了。</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0241" y="3250009"/>
            <a:ext cx="3121839" cy="971079"/>
          </a:xfrm>
          <a:prstGeom prst="rect">
            <a:avLst/>
          </a:prstGeom>
        </p:spPr>
      </p:pic>
      <p:sp>
        <p:nvSpPr>
          <p:cNvPr id="11" name="矩形 10"/>
          <p:cNvSpPr/>
          <p:nvPr/>
        </p:nvSpPr>
        <p:spPr>
          <a:xfrm>
            <a:off x="5868144" y="3501008"/>
            <a:ext cx="1944215" cy="400110"/>
          </a:xfrm>
          <a:prstGeom prst="rect">
            <a:avLst/>
          </a:prstGeom>
        </p:spPr>
        <p:txBody>
          <a:bodyPr wrap="square">
            <a:spAutoFit/>
          </a:bodyPr>
          <a:lstStyle/>
          <a:p>
            <a:r>
              <a:rPr lang="en-US" altLang="zh-CN" sz="2000" dirty="0">
                <a:solidFill>
                  <a:srgbClr val="C00000"/>
                </a:solidFill>
                <a:latin typeface="田氏保钓体简" panose="02010800040101010101" pitchFamily="2" charset="-122"/>
                <a:ea typeface="田氏保钓体简" panose="02010800040101010101" pitchFamily="2" charset="-122"/>
              </a:rPr>
              <a:t>c</a:t>
            </a:r>
            <a:r>
              <a:rPr lang="zh-CN" altLang="en-US" sz="2000" dirty="0">
                <a:solidFill>
                  <a:srgbClr val="C00000"/>
                </a:solidFill>
                <a:latin typeface="田氏保钓体简" panose="02010800040101010101" pitchFamily="2" charset="-122"/>
                <a:ea typeface="田氏保钓体简" panose="02010800040101010101" pitchFamily="2" charset="-122"/>
              </a:rPr>
              <a:t>在</a:t>
            </a:r>
            <a:r>
              <a:rPr lang="en-US" altLang="zh-CN" sz="2000" dirty="0">
                <a:solidFill>
                  <a:srgbClr val="C00000"/>
                </a:solidFill>
                <a:latin typeface="田氏保钓体简" panose="02010800040101010101" pitchFamily="2" charset="-122"/>
                <a:ea typeface="田氏保钓体简" panose="02010800040101010101" pitchFamily="2" charset="-122"/>
              </a:rPr>
              <a:t>0-1</a:t>
            </a:r>
            <a:r>
              <a:rPr lang="zh-CN" altLang="en-US" sz="2000" dirty="0">
                <a:solidFill>
                  <a:srgbClr val="C00000"/>
                </a:solidFill>
                <a:latin typeface="田氏保钓体简" panose="02010800040101010101" pitchFamily="2" charset="-122"/>
                <a:ea typeface="田氏保钓体简" panose="02010800040101010101" pitchFamily="2" charset="-122"/>
              </a:rPr>
              <a:t>之间</a:t>
            </a:r>
          </a:p>
        </p:txBody>
      </p:sp>
    </p:spTree>
    <p:extLst>
      <p:ext uri="{BB962C8B-B14F-4D97-AF65-F5344CB8AC3E}">
        <p14:creationId xmlns:p14="http://schemas.microsoft.com/office/powerpoint/2010/main" val="3236779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1569660"/>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(3) V-measure</a:t>
            </a: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单一地考虑均一性与完整性两个指标都是片面的。 </a:t>
            </a:r>
          </a:p>
          <a:p>
            <a:r>
              <a:rPr lang="zh-CN" altLang="en-US" sz="2400" dirty="0">
                <a:latin typeface="田氏保钓体简" panose="02010800040101010101" pitchFamily="2" charset="-122"/>
                <a:ea typeface="田氏保钓体简" panose="02010800040101010101" pitchFamily="2" charset="-122"/>
              </a:rPr>
              <a:t>通过以下公式我们将均一性与完整性的加权平均： </a:t>
            </a:r>
            <a:endParaRPr lang="en-US" altLang="zh-CN" sz="2400" dirty="0">
              <a:latin typeface="田氏保钓体简" panose="02010800040101010101" pitchFamily="2" charset="-122"/>
              <a:ea typeface="田氏保钓体简" panose="02010800040101010101" pitchFamily="2" charset="-122"/>
            </a:endParaRPr>
          </a:p>
        </p:txBody>
      </p:sp>
      <p:pic>
        <p:nvPicPr>
          <p:cNvPr id="9" name="图片 8" descr="屏幕剪辑"/>
          <p:cNvPicPr>
            <a:picLocks noChangeAspect="1"/>
          </p:cNvPicPr>
          <p:nvPr/>
        </p:nvPicPr>
        <p:blipFill rotWithShape="1">
          <a:blip r:embed="rId2">
            <a:extLst>
              <a:ext uri="{28A0092B-C50C-407E-A947-70E740481C1C}">
                <a14:useLocalDpi xmlns:a14="http://schemas.microsoft.com/office/drawing/2010/main" val="0"/>
              </a:ext>
            </a:extLst>
          </a:blip>
          <a:srcRect l="45524"/>
          <a:stretch/>
        </p:blipFill>
        <p:spPr>
          <a:xfrm>
            <a:off x="3076783" y="3824981"/>
            <a:ext cx="2143289" cy="900163"/>
          </a:xfrm>
          <a:prstGeom prst="rect">
            <a:avLst/>
          </a:prstGeom>
        </p:spPr>
      </p:pic>
    </p:spTree>
    <p:extLst>
      <p:ext uri="{BB962C8B-B14F-4D97-AF65-F5344CB8AC3E}">
        <p14:creationId xmlns:p14="http://schemas.microsoft.com/office/powerpoint/2010/main" val="1679041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828799" y="4941168"/>
            <a:ext cx="6407497" cy="1506702"/>
            <a:chOff x="640978" y="4941168"/>
            <a:chExt cx="6407497" cy="1506702"/>
          </a:xfrm>
        </p:grpSpPr>
        <p:pic>
          <p:nvPicPr>
            <p:cNvPr id="18" name="图片 1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78" y="5157192"/>
              <a:ext cx="6407497" cy="1290678"/>
            </a:xfrm>
            <a:prstGeom prst="rect">
              <a:avLst/>
            </a:prstGeom>
          </p:spPr>
        </p:pic>
        <p:sp>
          <p:nvSpPr>
            <p:cNvPr id="19" name="矩形 18"/>
            <p:cNvSpPr/>
            <p:nvPr/>
          </p:nvSpPr>
          <p:spPr>
            <a:xfrm>
              <a:off x="827584" y="4941168"/>
              <a:ext cx="115212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830997"/>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(4) ARI: Adjusted Rand index (</a:t>
            </a:r>
            <a:r>
              <a:rPr lang="zh-CN" altLang="en-US" sz="2400" dirty="0">
                <a:latin typeface="田氏保钓体简" panose="02010800040101010101" pitchFamily="2" charset="-122"/>
                <a:ea typeface="田氏保钓体简" panose="02010800040101010101" pitchFamily="2" charset="-122"/>
              </a:rPr>
              <a:t>调整兰德指数</a:t>
            </a:r>
            <a:r>
              <a:rPr lang="en-US" altLang="zh-CN" sz="2400" dirty="0">
                <a:latin typeface="田氏保钓体简" panose="02010800040101010101" pitchFamily="2" charset="-122"/>
                <a:ea typeface="田氏保钓体简" panose="02010800040101010101" pitchFamily="2" charset="-122"/>
              </a:rPr>
              <a:t>)</a:t>
            </a:r>
          </a:p>
          <a:p>
            <a:r>
              <a:rPr lang="zh-CN" altLang="en-US" sz="2400" dirty="0">
                <a:latin typeface="田氏保钓体简" panose="02010800040101010101" pitchFamily="2" charset="-122"/>
                <a:ea typeface="田氏保钓体简" panose="02010800040101010101" pitchFamily="2" charset="-122"/>
              </a:rPr>
              <a:t> </a:t>
            </a:r>
            <a:endParaRPr lang="en-US" altLang="zh-CN" sz="2400" dirty="0">
              <a:latin typeface="田氏保钓体简" panose="02010800040101010101" pitchFamily="2" charset="-122"/>
              <a:ea typeface="田氏保钓体简" panose="02010800040101010101" pitchFamily="2" charset="-122"/>
            </a:endParaRPr>
          </a:p>
        </p:txBody>
      </p:sp>
      <p:graphicFrame>
        <p:nvGraphicFramePr>
          <p:cNvPr id="10" name="object 15"/>
          <p:cNvGraphicFramePr>
            <a:graphicFrameLocks noGrp="1"/>
          </p:cNvGraphicFramePr>
          <p:nvPr>
            <p:extLst>
              <p:ext uri="{D42A27DB-BD31-4B8C-83A1-F6EECF244321}">
                <p14:modId xmlns:p14="http://schemas.microsoft.com/office/powerpoint/2010/main" val="902327566"/>
              </p:ext>
            </p:extLst>
          </p:nvPr>
        </p:nvGraphicFramePr>
        <p:xfrm>
          <a:off x="5004047" y="2492896"/>
          <a:ext cx="3960441" cy="2495550"/>
        </p:xfrm>
        <a:graphic>
          <a:graphicData uri="http://schemas.openxmlformats.org/drawingml/2006/table">
            <a:tbl>
              <a:tblPr firstRow="1" bandRow="1">
                <a:tableStyleId>{2D5ABB26-0587-4C30-8999-92F81FD0307C}</a:tableStyleId>
              </a:tblPr>
              <a:tblGrid>
                <a:gridCol w="675815">
                  <a:extLst>
                    <a:ext uri="{9D8B030D-6E8A-4147-A177-3AD203B41FA5}">
                      <a16:colId xmlns:a16="http://schemas.microsoft.com/office/drawing/2014/main" xmlns="" val="20000"/>
                    </a:ext>
                  </a:extLst>
                </a:gridCol>
                <a:gridCol w="665321">
                  <a:extLst>
                    <a:ext uri="{9D8B030D-6E8A-4147-A177-3AD203B41FA5}">
                      <a16:colId xmlns:a16="http://schemas.microsoft.com/office/drawing/2014/main" xmlns="" val="20001"/>
                    </a:ext>
                  </a:extLst>
                </a:gridCol>
                <a:gridCol w="666720">
                  <a:extLst>
                    <a:ext uri="{9D8B030D-6E8A-4147-A177-3AD203B41FA5}">
                      <a16:colId xmlns:a16="http://schemas.microsoft.com/office/drawing/2014/main" xmlns="" val="20002"/>
                    </a:ext>
                  </a:extLst>
                </a:gridCol>
                <a:gridCol w="611450">
                  <a:extLst>
                    <a:ext uri="{9D8B030D-6E8A-4147-A177-3AD203B41FA5}">
                      <a16:colId xmlns:a16="http://schemas.microsoft.com/office/drawing/2014/main" xmlns="" val="20003"/>
                    </a:ext>
                  </a:extLst>
                </a:gridCol>
                <a:gridCol w="678613">
                  <a:extLst>
                    <a:ext uri="{9D8B030D-6E8A-4147-A177-3AD203B41FA5}">
                      <a16:colId xmlns:a16="http://schemas.microsoft.com/office/drawing/2014/main" xmlns="" val="20004"/>
                    </a:ext>
                  </a:extLst>
                </a:gridCol>
                <a:gridCol w="662522">
                  <a:extLst>
                    <a:ext uri="{9D8B030D-6E8A-4147-A177-3AD203B41FA5}">
                      <a16:colId xmlns:a16="http://schemas.microsoft.com/office/drawing/2014/main" xmlns="" val="20005"/>
                    </a:ext>
                  </a:extLst>
                </a:gridCol>
              </a:tblGrid>
              <a:tr h="375285">
                <a:tc>
                  <a:txBody>
                    <a:bodyPr/>
                    <a:lstStyle/>
                    <a:p>
                      <a:pPr marR="162560" algn="ctr">
                        <a:lnSpc>
                          <a:spcPts val="2230"/>
                        </a:lnSpc>
                      </a:pPr>
                      <a:r>
                        <a:rPr sz="2300" i="1" dirty="0">
                          <a:latin typeface="Times New Roman"/>
                          <a:cs typeface="Times New Roman"/>
                        </a:rPr>
                        <a:t>C</a:t>
                      </a:r>
                      <a:endParaRPr sz="2300" dirty="0">
                        <a:latin typeface="Times New Roman"/>
                        <a:cs typeface="Times New Roman"/>
                      </a:endParaRPr>
                    </a:p>
                  </a:txBody>
                  <a:tcPr marL="0" marR="0" marT="0" marB="0">
                    <a:lnR w="12700">
                      <a:solidFill>
                        <a:srgbClr val="000000"/>
                      </a:solidFill>
                      <a:prstDash val="solid"/>
                    </a:lnR>
                    <a:lnB w="12700">
                      <a:solidFill>
                        <a:srgbClr val="000000"/>
                      </a:solidFill>
                      <a:prstDash val="solid"/>
                    </a:lnB>
                    <a:solidFill>
                      <a:srgbClr val="FFFFFF"/>
                    </a:solidFill>
                  </a:tcPr>
                </a:tc>
                <a:tc>
                  <a:txBody>
                    <a:bodyPr/>
                    <a:lstStyle/>
                    <a:p>
                      <a:pPr marR="26670" algn="ctr">
                        <a:lnSpc>
                          <a:spcPts val="2230"/>
                        </a:lnSpc>
                      </a:pPr>
                      <a:r>
                        <a:rPr sz="2300" i="1" spc="-125" dirty="0">
                          <a:latin typeface="Times New Roman"/>
                          <a:cs typeface="Times New Roman"/>
                        </a:rPr>
                        <a:t>Y</a:t>
                      </a:r>
                      <a:r>
                        <a:rPr sz="2025" spc="-187" baseline="-24691" dirty="0">
                          <a:latin typeface="Times New Roman"/>
                          <a:cs typeface="Times New Roman"/>
                        </a:rPr>
                        <a:t>1</a:t>
                      </a:r>
                      <a:endParaRPr sz="2025" baseline="-24691">
                        <a:latin typeface="Times New Roman"/>
                        <a:cs typeface="Times New Roman"/>
                      </a:endParaRPr>
                    </a:p>
                  </a:txBody>
                  <a:tcPr marL="0" marR="0" marT="0" marB="0">
                    <a:lnL w="12700">
                      <a:solidFill>
                        <a:srgbClr val="000000"/>
                      </a:solidFill>
                      <a:prstDash val="solid"/>
                    </a:lnL>
                    <a:lnB w="12700">
                      <a:solidFill>
                        <a:srgbClr val="000000"/>
                      </a:solidFill>
                      <a:prstDash val="solid"/>
                    </a:lnB>
                    <a:solidFill>
                      <a:srgbClr val="FFFFFF"/>
                    </a:solidFill>
                  </a:tcPr>
                </a:tc>
                <a:tc>
                  <a:txBody>
                    <a:bodyPr/>
                    <a:lstStyle/>
                    <a:p>
                      <a:pPr marR="12700" algn="ctr">
                        <a:lnSpc>
                          <a:spcPts val="2230"/>
                        </a:lnSpc>
                      </a:pPr>
                      <a:r>
                        <a:rPr sz="2300" i="1" spc="-50" dirty="0">
                          <a:latin typeface="Times New Roman"/>
                          <a:cs typeface="Times New Roman"/>
                        </a:rPr>
                        <a:t>Y</a:t>
                      </a:r>
                      <a:r>
                        <a:rPr sz="2025" spc="-75" baseline="-24691" dirty="0">
                          <a:latin typeface="Times New Roman"/>
                          <a:cs typeface="Times New Roman"/>
                        </a:rPr>
                        <a:t>2</a:t>
                      </a:r>
                      <a:endParaRPr sz="2025" baseline="-24691">
                        <a:latin typeface="Times New Roman"/>
                        <a:cs typeface="Times New Roman"/>
                      </a:endParaRPr>
                    </a:p>
                  </a:txBody>
                  <a:tcPr marL="0" marR="0" marT="0" marB="0">
                    <a:lnB w="12700">
                      <a:solidFill>
                        <a:srgbClr val="000000"/>
                      </a:solidFill>
                      <a:prstDash val="solid"/>
                    </a:lnB>
                    <a:solidFill>
                      <a:srgbClr val="FFFFFF"/>
                    </a:solidFill>
                  </a:tcPr>
                </a:tc>
                <a:tc>
                  <a:txBody>
                    <a:bodyPr/>
                    <a:lstStyle/>
                    <a:p>
                      <a:pPr marL="8890" algn="ctr">
                        <a:lnSpc>
                          <a:spcPts val="2230"/>
                        </a:lnSpc>
                      </a:pPr>
                      <a:r>
                        <a:rPr sz="2300" dirty="0">
                          <a:latin typeface="MT Extra"/>
                          <a:cs typeface="MT Extra"/>
                        </a:rPr>
                        <a:t></a:t>
                      </a:r>
                      <a:endParaRPr sz="2300">
                        <a:latin typeface="MT Extra"/>
                        <a:cs typeface="MT Extra"/>
                      </a:endParaRPr>
                    </a:p>
                  </a:txBody>
                  <a:tcPr marL="0" marR="0" marT="0" marB="0">
                    <a:lnB w="12700">
                      <a:solidFill>
                        <a:srgbClr val="000000"/>
                      </a:solidFill>
                      <a:prstDash val="solid"/>
                    </a:lnB>
                    <a:solidFill>
                      <a:srgbClr val="FFFFFF"/>
                    </a:solidFill>
                  </a:tcPr>
                </a:tc>
                <a:tc>
                  <a:txBody>
                    <a:bodyPr/>
                    <a:lstStyle/>
                    <a:p>
                      <a:pPr marR="222885" algn="r">
                        <a:lnSpc>
                          <a:spcPts val="2230"/>
                        </a:lnSpc>
                      </a:pPr>
                      <a:r>
                        <a:rPr sz="2300" i="1" spc="-80" dirty="0">
                          <a:latin typeface="Times New Roman"/>
                          <a:cs typeface="Times New Roman"/>
                        </a:rPr>
                        <a:t>Y</a:t>
                      </a:r>
                      <a:r>
                        <a:rPr sz="2025" i="1" baseline="-24691" dirty="0">
                          <a:latin typeface="Times New Roman"/>
                          <a:cs typeface="Times New Roman"/>
                        </a:rPr>
                        <a:t>s</a:t>
                      </a:r>
                      <a:endParaRPr sz="2025" baseline="-24691">
                        <a:latin typeface="Times New Roman"/>
                        <a:cs typeface="Times New Roman"/>
                      </a:endParaRPr>
                    </a:p>
                  </a:txBody>
                  <a:tcPr marL="0" marR="0" marT="0" marB="0">
                    <a:lnR w="12700">
                      <a:solidFill>
                        <a:srgbClr val="000000"/>
                      </a:solidFill>
                      <a:prstDash val="solid"/>
                    </a:lnR>
                    <a:lnB w="12700">
                      <a:solidFill>
                        <a:srgbClr val="000000"/>
                      </a:solidFill>
                      <a:prstDash val="solid"/>
                    </a:lnB>
                    <a:solidFill>
                      <a:srgbClr val="FFFFFF"/>
                    </a:solidFill>
                  </a:tcPr>
                </a:tc>
                <a:tc>
                  <a:txBody>
                    <a:bodyPr/>
                    <a:lstStyle/>
                    <a:p>
                      <a:pPr marL="140335" algn="ctr">
                        <a:lnSpc>
                          <a:spcPts val="2230"/>
                        </a:lnSpc>
                      </a:pPr>
                      <a:r>
                        <a:rPr sz="2300" i="1" spc="50" dirty="0">
                          <a:latin typeface="Times New Roman"/>
                          <a:cs typeface="Times New Roman"/>
                        </a:rPr>
                        <a:t>s</a:t>
                      </a:r>
                      <a:r>
                        <a:rPr sz="2300" i="1" spc="-10" dirty="0">
                          <a:latin typeface="Times New Roman"/>
                          <a:cs typeface="Times New Roman"/>
                        </a:rPr>
                        <a:t>u</a:t>
                      </a:r>
                      <a:r>
                        <a:rPr sz="2300" i="1" dirty="0">
                          <a:latin typeface="Times New Roman"/>
                          <a:cs typeface="Times New Roman"/>
                        </a:rPr>
                        <a:t>m</a:t>
                      </a:r>
                      <a:endParaRPr sz="2300">
                        <a:latin typeface="Times New Roman"/>
                        <a:cs typeface="Times New Roman"/>
                      </a:endParaRPr>
                    </a:p>
                  </a:txBody>
                  <a:tcPr marL="0" marR="0" marT="0" marB="0">
                    <a:lnL w="12700">
                      <a:solidFill>
                        <a:srgbClr val="000000"/>
                      </a:solidFill>
                      <a:prstDash val="solid"/>
                    </a:lnL>
                    <a:lnB w="12700">
                      <a:solidFill>
                        <a:srgbClr val="000000"/>
                      </a:solidFill>
                      <a:prstDash val="solid"/>
                    </a:lnB>
                    <a:solidFill>
                      <a:srgbClr val="FFFFFF"/>
                    </a:solidFill>
                  </a:tcPr>
                </a:tc>
                <a:extLst>
                  <a:ext uri="{0D108BD9-81ED-4DB2-BD59-A6C34878D82A}">
                    <a16:rowId xmlns:a16="http://schemas.microsoft.com/office/drawing/2014/main" xmlns="" val="10000"/>
                  </a:ext>
                </a:extLst>
              </a:tr>
              <a:tr h="450850">
                <a:tc>
                  <a:txBody>
                    <a:bodyPr/>
                    <a:lstStyle/>
                    <a:p>
                      <a:pPr marR="130810" algn="ctr">
                        <a:lnSpc>
                          <a:spcPts val="2730"/>
                        </a:lnSpc>
                      </a:pPr>
                      <a:r>
                        <a:rPr sz="2300" i="1" spc="60" dirty="0">
                          <a:latin typeface="Times New Roman"/>
                          <a:cs typeface="Times New Roman"/>
                        </a:rPr>
                        <a:t>X</a:t>
                      </a:r>
                      <a:r>
                        <a:rPr sz="2025" spc="89" baseline="-24691" dirty="0">
                          <a:latin typeface="Times New Roman"/>
                          <a:cs typeface="Times New Roman"/>
                        </a:rPr>
                        <a:t>1</a:t>
                      </a:r>
                      <a:endParaRPr sz="2025" baseline="-24691">
                        <a:latin typeface="Times New Roman"/>
                        <a:cs typeface="Times New Roman"/>
                      </a:endParaRPr>
                    </a:p>
                  </a:txBody>
                  <a:tcPr marL="0" marR="0" marT="0" marB="0">
                    <a:lnR w="12700">
                      <a:solidFill>
                        <a:srgbClr val="000000"/>
                      </a:solidFill>
                      <a:prstDash val="solid"/>
                    </a:lnR>
                    <a:lnT w="12700">
                      <a:solidFill>
                        <a:srgbClr val="000000"/>
                      </a:solidFill>
                      <a:prstDash val="solid"/>
                    </a:lnT>
                    <a:solidFill>
                      <a:srgbClr val="FFFFFF"/>
                    </a:solidFill>
                  </a:tcPr>
                </a:tc>
                <a:tc>
                  <a:txBody>
                    <a:bodyPr/>
                    <a:lstStyle/>
                    <a:p>
                      <a:pPr marL="6350" algn="ctr">
                        <a:lnSpc>
                          <a:spcPct val="100000"/>
                        </a:lnSpc>
                        <a:spcBef>
                          <a:spcPts val="545"/>
                        </a:spcBef>
                      </a:pPr>
                      <a:r>
                        <a:rPr sz="3450" i="1" baseline="14492" dirty="0">
                          <a:latin typeface="Times New Roman"/>
                          <a:cs typeface="Times New Roman"/>
                        </a:rPr>
                        <a:t>n</a:t>
                      </a:r>
                      <a:r>
                        <a:rPr sz="1350" dirty="0">
                          <a:latin typeface="Times New Roman"/>
                          <a:cs typeface="Times New Roman"/>
                        </a:rPr>
                        <a:t>11</a:t>
                      </a:r>
                      <a:endParaRPr sz="1350">
                        <a:latin typeface="Times New Roman"/>
                        <a:cs typeface="Times New Roman"/>
                      </a:endParaRPr>
                    </a:p>
                  </a:txBody>
                  <a:tcPr marL="0" marR="0" marT="69215" marB="0">
                    <a:lnL w="12700">
                      <a:solidFill>
                        <a:srgbClr val="000000"/>
                      </a:solidFill>
                      <a:prstDash val="solid"/>
                    </a:lnL>
                    <a:lnT w="12700">
                      <a:solidFill>
                        <a:srgbClr val="000000"/>
                      </a:solidFill>
                      <a:prstDash val="solid"/>
                    </a:lnT>
                    <a:solidFill>
                      <a:srgbClr val="FFFFFF"/>
                    </a:solidFill>
                  </a:tcPr>
                </a:tc>
                <a:tc>
                  <a:txBody>
                    <a:bodyPr/>
                    <a:lstStyle/>
                    <a:p>
                      <a:pPr marL="22860" algn="ctr">
                        <a:lnSpc>
                          <a:spcPct val="100000"/>
                        </a:lnSpc>
                        <a:spcBef>
                          <a:spcPts val="545"/>
                        </a:spcBef>
                      </a:pPr>
                      <a:r>
                        <a:rPr sz="3450" i="1" baseline="14492" dirty="0">
                          <a:latin typeface="Times New Roman"/>
                          <a:cs typeface="Times New Roman"/>
                        </a:rPr>
                        <a:t>n</a:t>
                      </a:r>
                      <a:r>
                        <a:rPr sz="1350" dirty="0">
                          <a:latin typeface="Times New Roman"/>
                          <a:cs typeface="Times New Roman"/>
                        </a:rPr>
                        <a:t>12</a:t>
                      </a:r>
                    </a:p>
                  </a:txBody>
                  <a:tcPr marL="0" marR="0" marT="69215" marB="0">
                    <a:lnT w="12700">
                      <a:solidFill>
                        <a:srgbClr val="000000"/>
                      </a:solidFill>
                      <a:prstDash val="solid"/>
                    </a:lnT>
                    <a:solidFill>
                      <a:srgbClr val="FFFFFF"/>
                    </a:solidFill>
                  </a:tcPr>
                </a:tc>
                <a:tc>
                  <a:txBody>
                    <a:bodyPr/>
                    <a:lstStyle/>
                    <a:p>
                      <a:pPr marL="8890" algn="ctr">
                        <a:lnSpc>
                          <a:spcPts val="2730"/>
                        </a:lnSpc>
                      </a:pPr>
                      <a:r>
                        <a:rPr sz="2300" dirty="0">
                          <a:latin typeface="MT Extra"/>
                          <a:cs typeface="MT Extra"/>
                        </a:rPr>
                        <a:t></a:t>
                      </a:r>
                      <a:endParaRPr sz="2300">
                        <a:latin typeface="MT Extra"/>
                        <a:cs typeface="MT Extra"/>
                      </a:endParaRPr>
                    </a:p>
                  </a:txBody>
                  <a:tcPr marL="0" marR="0" marT="0" marB="0">
                    <a:lnT w="12700">
                      <a:solidFill>
                        <a:srgbClr val="000000"/>
                      </a:solidFill>
                      <a:prstDash val="solid"/>
                    </a:lnT>
                    <a:solidFill>
                      <a:srgbClr val="FFFFFF"/>
                    </a:solidFill>
                  </a:tcPr>
                </a:tc>
                <a:tc>
                  <a:txBody>
                    <a:bodyPr/>
                    <a:lstStyle/>
                    <a:p>
                      <a:pPr marR="184150" algn="r">
                        <a:lnSpc>
                          <a:spcPct val="100000"/>
                        </a:lnSpc>
                        <a:spcBef>
                          <a:spcPts val="545"/>
                        </a:spcBef>
                      </a:pPr>
                      <a:r>
                        <a:rPr sz="3450" i="1" spc="-240" baseline="14492" dirty="0">
                          <a:latin typeface="Times New Roman"/>
                          <a:cs typeface="Times New Roman"/>
                        </a:rPr>
                        <a:t>n</a:t>
                      </a:r>
                      <a:r>
                        <a:rPr sz="1350" spc="0" dirty="0">
                          <a:latin typeface="Times New Roman"/>
                          <a:cs typeface="Times New Roman"/>
                        </a:rPr>
                        <a:t>1</a:t>
                      </a:r>
                      <a:r>
                        <a:rPr sz="1350" i="1" dirty="0">
                          <a:latin typeface="Times New Roman"/>
                          <a:cs typeface="Times New Roman"/>
                        </a:rPr>
                        <a:t>s</a:t>
                      </a:r>
                      <a:endParaRPr sz="1350">
                        <a:latin typeface="Times New Roman"/>
                        <a:cs typeface="Times New Roman"/>
                      </a:endParaRPr>
                    </a:p>
                  </a:txBody>
                  <a:tcPr marL="0" marR="0" marT="69215" marB="0">
                    <a:lnR w="12700">
                      <a:solidFill>
                        <a:srgbClr val="000000"/>
                      </a:solidFill>
                      <a:prstDash val="solid"/>
                    </a:lnR>
                    <a:lnT w="12700">
                      <a:solidFill>
                        <a:srgbClr val="000000"/>
                      </a:solidFill>
                      <a:prstDash val="solid"/>
                    </a:lnT>
                    <a:solidFill>
                      <a:srgbClr val="FFFFFF"/>
                    </a:solidFill>
                  </a:tcPr>
                </a:tc>
                <a:tc>
                  <a:txBody>
                    <a:bodyPr/>
                    <a:lstStyle/>
                    <a:p>
                      <a:pPr marL="130810" algn="ctr">
                        <a:lnSpc>
                          <a:spcPts val="2730"/>
                        </a:lnSpc>
                      </a:pPr>
                      <a:r>
                        <a:rPr sz="2300" i="1" spc="-65" dirty="0">
                          <a:latin typeface="Times New Roman"/>
                          <a:cs typeface="Times New Roman"/>
                        </a:rPr>
                        <a:t>a</a:t>
                      </a:r>
                      <a:r>
                        <a:rPr sz="2025" spc="-97" baseline="-24691" dirty="0">
                          <a:latin typeface="Times New Roman"/>
                          <a:cs typeface="Times New Roman"/>
                        </a:rPr>
                        <a:t>1</a:t>
                      </a:r>
                      <a:endParaRPr sz="2025" baseline="-24691">
                        <a:latin typeface="Times New Roman"/>
                        <a:cs typeface="Times New Roman"/>
                      </a:endParaRPr>
                    </a:p>
                  </a:txBody>
                  <a:tcPr marL="0" marR="0" marT="0" marB="0">
                    <a:lnL w="12700">
                      <a:solidFill>
                        <a:srgbClr val="000000"/>
                      </a:solidFill>
                      <a:prstDash val="solid"/>
                    </a:lnL>
                    <a:lnT w="12700">
                      <a:solidFill>
                        <a:srgbClr val="000000"/>
                      </a:solidFill>
                      <a:prstDash val="solid"/>
                    </a:lnT>
                    <a:solidFill>
                      <a:srgbClr val="FFFFFF"/>
                    </a:solidFill>
                  </a:tcPr>
                </a:tc>
                <a:extLst>
                  <a:ext uri="{0D108BD9-81ED-4DB2-BD59-A6C34878D82A}">
                    <a16:rowId xmlns:a16="http://schemas.microsoft.com/office/drawing/2014/main" xmlns="" val="10001"/>
                  </a:ext>
                </a:extLst>
              </a:tr>
              <a:tr h="452755">
                <a:tc>
                  <a:txBody>
                    <a:bodyPr/>
                    <a:lstStyle/>
                    <a:p>
                      <a:pPr marR="143510" algn="ctr">
                        <a:lnSpc>
                          <a:spcPts val="2640"/>
                        </a:lnSpc>
                      </a:pPr>
                      <a:r>
                        <a:rPr sz="2300" i="1" spc="0" dirty="0">
                          <a:latin typeface="Times New Roman"/>
                          <a:cs typeface="Times New Roman"/>
                        </a:rPr>
                        <a:t>X</a:t>
                      </a:r>
                      <a:r>
                        <a:rPr sz="2300" i="1" spc="-330" dirty="0">
                          <a:latin typeface="Times New Roman"/>
                          <a:cs typeface="Times New Roman"/>
                        </a:rPr>
                        <a:t> </a:t>
                      </a:r>
                      <a:r>
                        <a:rPr sz="2025" spc="-7" baseline="-24691" dirty="0">
                          <a:latin typeface="Times New Roman"/>
                          <a:cs typeface="Times New Roman"/>
                        </a:rPr>
                        <a:t>2</a:t>
                      </a:r>
                      <a:endParaRPr sz="2025" baseline="-24691">
                        <a:latin typeface="Times New Roman"/>
                        <a:cs typeface="Times New Roman"/>
                      </a:endParaRPr>
                    </a:p>
                  </a:txBody>
                  <a:tcPr marL="0" marR="0" marT="0" marB="0">
                    <a:lnR w="12700">
                      <a:solidFill>
                        <a:srgbClr val="000000"/>
                      </a:solidFill>
                      <a:prstDash val="solid"/>
                    </a:lnR>
                    <a:solidFill>
                      <a:srgbClr val="FFFFFF"/>
                    </a:solidFill>
                  </a:tcPr>
                </a:tc>
                <a:tc>
                  <a:txBody>
                    <a:bodyPr/>
                    <a:lstStyle/>
                    <a:p>
                      <a:pPr marL="7620" algn="ctr">
                        <a:lnSpc>
                          <a:spcPct val="100000"/>
                        </a:lnSpc>
                        <a:spcBef>
                          <a:spcPts val="455"/>
                        </a:spcBef>
                      </a:pPr>
                      <a:r>
                        <a:rPr sz="3450" i="1" spc="75" baseline="14492" dirty="0">
                          <a:latin typeface="Times New Roman"/>
                          <a:cs typeface="Times New Roman"/>
                        </a:rPr>
                        <a:t>n</a:t>
                      </a:r>
                      <a:r>
                        <a:rPr sz="1350" spc="50" dirty="0">
                          <a:latin typeface="Times New Roman"/>
                          <a:cs typeface="Times New Roman"/>
                        </a:rPr>
                        <a:t>21</a:t>
                      </a:r>
                      <a:endParaRPr sz="1350">
                        <a:latin typeface="Times New Roman"/>
                        <a:cs typeface="Times New Roman"/>
                      </a:endParaRPr>
                    </a:p>
                  </a:txBody>
                  <a:tcPr marL="0" marR="0" marT="57785" marB="0">
                    <a:lnL w="12700">
                      <a:solidFill>
                        <a:srgbClr val="000000"/>
                      </a:solidFill>
                      <a:prstDash val="solid"/>
                    </a:lnL>
                    <a:solidFill>
                      <a:srgbClr val="FFFFFF"/>
                    </a:solidFill>
                  </a:tcPr>
                </a:tc>
                <a:tc>
                  <a:txBody>
                    <a:bodyPr/>
                    <a:lstStyle/>
                    <a:p>
                      <a:pPr marL="21590" algn="ctr">
                        <a:lnSpc>
                          <a:spcPct val="100000"/>
                        </a:lnSpc>
                        <a:spcBef>
                          <a:spcPts val="455"/>
                        </a:spcBef>
                      </a:pPr>
                      <a:r>
                        <a:rPr sz="3450" i="1" spc="75" baseline="14492" dirty="0">
                          <a:latin typeface="Times New Roman"/>
                          <a:cs typeface="Times New Roman"/>
                        </a:rPr>
                        <a:t>n</a:t>
                      </a:r>
                      <a:r>
                        <a:rPr sz="1350" spc="50" dirty="0">
                          <a:latin typeface="Times New Roman"/>
                          <a:cs typeface="Times New Roman"/>
                        </a:rPr>
                        <a:t>22</a:t>
                      </a:r>
                      <a:endParaRPr sz="1350">
                        <a:latin typeface="Times New Roman"/>
                        <a:cs typeface="Times New Roman"/>
                      </a:endParaRPr>
                    </a:p>
                  </a:txBody>
                  <a:tcPr marL="0" marR="0" marT="57785" marB="0">
                    <a:solidFill>
                      <a:srgbClr val="FFFFFF"/>
                    </a:solidFill>
                  </a:tcPr>
                </a:tc>
                <a:tc>
                  <a:txBody>
                    <a:bodyPr/>
                    <a:lstStyle/>
                    <a:p>
                      <a:pPr marL="8890" algn="ctr">
                        <a:lnSpc>
                          <a:spcPts val="2640"/>
                        </a:lnSpc>
                      </a:pPr>
                      <a:r>
                        <a:rPr sz="2300" dirty="0">
                          <a:latin typeface="MT Extra"/>
                          <a:cs typeface="MT Extra"/>
                        </a:rPr>
                        <a:t></a:t>
                      </a:r>
                    </a:p>
                  </a:txBody>
                  <a:tcPr marL="0" marR="0" marT="0" marB="0">
                    <a:solidFill>
                      <a:srgbClr val="FFFFFF"/>
                    </a:solidFill>
                  </a:tcPr>
                </a:tc>
                <a:tc>
                  <a:txBody>
                    <a:bodyPr/>
                    <a:lstStyle/>
                    <a:p>
                      <a:pPr marR="167640" algn="r">
                        <a:lnSpc>
                          <a:spcPct val="100000"/>
                        </a:lnSpc>
                        <a:spcBef>
                          <a:spcPts val="455"/>
                        </a:spcBef>
                      </a:pPr>
                      <a:r>
                        <a:rPr sz="3450" i="1" spc="-22" baseline="14492" dirty="0">
                          <a:latin typeface="Times New Roman"/>
                          <a:cs typeface="Times New Roman"/>
                        </a:rPr>
                        <a:t>n</a:t>
                      </a:r>
                      <a:r>
                        <a:rPr sz="1350" spc="105" dirty="0">
                          <a:latin typeface="Times New Roman"/>
                          <a:cs typeface="Times New Roman"/>
                        </a:rPr>
                        <a:t>2</a:t>
                      </a:r>
                      <a:r>
                        <a:rPr sz="1350" i="1" dirty="0">
                          <a:latin typeface="Times New Roman"/>
                          <a:cs typeface="Times New Roman"/>
                        </a:rPr>
                        <a:t>s</a:t>
                      </a:r>
                      <a:endParaRPr sz="1350">
                        <a:latin typeface="Times New Roman"/>
                        <a:cs typeface="Times New Roman"/>
                      </a:endParaRPr>
                    </a:p>
                  </a:txBody>
                  <a:tcPr marL="0" marR="0" marT="57785" marB="0">
                    <a:lnR w="12700">
                      <a:solidFill>
                        <a:srgbClr val="000000"/>
                      </a:solidFill>
                      <a:prstDash val="solid"/>
                    </a:lnR>
                    <a:solidFill>
                      <a:srgbClr val="FFFFFF"/>
                    </a:solidFill>
                  </a:tcPr>
                </a:tc>
                <a:tc>
                  <a:txBody>
                    <a:bodyPr/>
                    <a:lstStyle/>
                    <a:p>
                      <a:pPr marL="117475" algn="ctr">
                        <a:lnSpc>
                          <a:spcPts val="2640"/>
                        </a:lnSpc>
                      </a:pPr>
                      <a:r>
                        <a:rPr sz="2300" i="1" spc="5" dirty="0">
                          <a:latin typeface="Times New Roman"/>
                          <a:cs typeface="Times New Roman"/>
                        </a:rPr>
                        <a:t>a</a:t>
                      </a:r>
                      <a:r>
                        <a:rPr sz="2025" spc="7" baseline="-24691" dirty="0">
                          <a:latin typeface="Times New Roman"/>
                          <a:cs typeface="Times New Roman"/>
                        </a:rPr>
                        <a:t>2</a:t>
                      </a:r>
                      <a:endParaRPr sz="2025" baseline="-24691">
                        <a:latin typeface="Times New Roman"/>
                        <a:cs typeface="Times New Roman"/>
                      </a:endParaRPr>
                    </a:p>
                  </a:txBody>
                  <a:tcPr marL="0" marR="0" marT="0" marB="0">
                    <a:lnL w="12700">
                      <a:solidFill>
                        <a:srgbClr val="000000"/>
                      </a:solidFill>
                      <a:prstDash val="solid"/>
                    </a:lnL>
                    <a:solidFill>
                      <a:srgbClr val="FFFFFF"/>
                    </a:solidFill>
                  </a:tcPr>
                </a:tc>
                <a:extLst>
                  <a:ext uri="{0D108BD9-81ED-4DB2-BD59-A6C34878D82A}">
                    <a16:rowId xmlns:a16="http://schemas.microsoft.com/office/drawing/2014/main" xmlns="" val="10002"/>
                  </a:ext>
                </a:extLst>
              </a:tr>
              <a:tr h="425450">
                <a:tc>
                  <a:txBody>
                    <a:bodyPr/>
                    <a:lstStyle/>
                    <a:p>
                      <a:pPr marR="142240" algn="ctr">
                        <a:lnSpc>
                          <a:spcPts val="2535"/>
                        </a:lnSpc>
                      </a:pPr>
                      <a:r>
                        <a:rPr sz="2300" dirty="0">
                          <a:latin typeface="MT Extra"/>
                          <a:cs typeface="MT Extra"/>
                        </a:rPr>
                        <a:t></a:t>
                      </a:r>
                      <a:endParaRPr sz="2300">
                        <a:latin typeface="MT Extra"/>
                        <a:cs typeface="MT Extra"/>
                      </a:endParaRPr>
                    </a:p>
                  </a:txBody>
                  <a:tcPr marL="0" marR="0" marT="0" marB="0">
                    <a:lnR w="12700">
                      <a:solidFill>
                        <a:srgbClr val="000000"/>
                      </a:solidFill>
                      <a:prstDash val="solid"/>
                    </a:lnR>
                    <a:solidFill>
                      <a:srgbClr val="FFFFFF"/>
                    </a:solidFill>
                  </a:tcPr>
                </a:tc>
                <a:tc>
                  <a:txBody>
                    <a:bodyPr/>
                    <a:lstStyle/>
                    <a:p>
                      <a:pPr algn="ctr">
                        <a:lnSpc>
                          <a:spcPts val="2535"/>
                        </a:lnSpc>
                      </a:pPr>
                      <a:r>
                        <a:rPr sz="2300" dirty="0">
                          <a:latin typeface="MT Extra"/>
                          <a:cs typeface="MT Extra"/>
                        </a:rPr>
                        <a:t></a:t>
                      </a:r>
                      <a:endParaRPr sz="2300">
                        <a:latin typeface="MT Extra"/>
                        <a:cs typeface="MT Extra"/>
                      </a:endParaRPr>
                    </a:p>
                  </a:txBody>
                  <a:tcPr marL="0" marR="0" marT="0" marB="0">
                    <a:lnL w="12700">
                      <a:solidFill>
                        <a:srgbClr val="000000"/>
                      </a:solidFill>
                      <a:prstDash val="solid"/>
                    </a:lnL>
                    <a:solidFill>
                      <a:srgbClr val="FFFFFF"/>
                    </a:solidFill>
                  </a:tcPr>
                </a:tc>
                <a:tc>
                  <a:txBody>
                    <a:bodyPr/>
                    <a:lstStyle/>
                    <a:p>
                      <a:pPr marL="22860" algn="ctr">
                        <a:lnSpc>
                          <a:spcPts val="2535"/>
                        </a:lnSpc>
                      </a:pPr>
                      <a:r>
                        <a:rPr sz="2300" dirty="0">
                          <a:latin typeface="MT Extra"/>
                          <a:cs typeface="MT Extra"/>
                        </a:rPr>
                        <a:t></a:t>
                      </a:r>
                    </a:p>
                  </a:txBody>
                  <a:tcPr marL="0" marR="0" marT="0" marB="0">
                    <a:solidFill>
                      <a:srgbClr val="FFFFFF"/>
                    </a:solidFill>
                  </a:tcPr>
                </a:tc>
                <a:tc>
                  <a:txBody>
                    <a:bodyPr/>
                    <a:lstStyle/>
                    <a:p>
                      <a:pPr marL="8890" algn="ctr">
                        <a:lnSpc>
                          <a:spcPts val="2535"/>
                        </a:lnSpc>
                      </a:pPr>
                      <a:r>
                        <a:rPr sz="2300" dirty="0">
                          <a:latin typeface="MT Extra"/>
                          <a:cs typeface="MT Extra"/>
                        </a:rPr>
                        <a:t></a:t>
                      </a:r>
                      <a:endParaRPr sz="2300">
                        <a:latin typeface="MT Extra"/>
                        <a:cs typeface="MT Extra"/>
                      </a:endParaRPr>
                    </a:p>
                  </a:txBody>
                  <a:tcPr marL="0" marR="0" marT="0" marB="0">
                    <a:solidFill>
                      <a:srgbClr val="FFFFFF"/>
                    </a:solidFill>
                  </a:tcPr>
                </a:tc>
                <a:tc>
                  <a:txBody>
                    <a:bodyPr/>
                    <a:lstStyle/>
                    <a:p>
                      <a:pPr marR="8890" algn="ctr">
                        <a:lnSpc>
                          <a:spcPts val="2535"/>
                        </a:lnSpc>
                      </a:pPr>
                      <a:r>
                        <a:rPr sz="2300" dirty="0">
                          <a:latin typeface="MT Extra"/>
                          <a:cs typeface="MT Extra"/>
                        </a:rPr>
                        <a:t></a:t>
                      </a:r>
                      <a:endParaRPr sz="2300">
                        <a:latin typeface="MT Extra"/>
                        <a:cs typeface="MT Extra"/>
                      </a:endParaRPr>
                    </a:p>
                  </a:txBody>
                  <a:tcPr marL="0" marR="0" marT="0" marB="0">
                    <a:lnR w="12700">
                      <a:solidFill>
                        <a:srgbClr val="000000"/>
                      </a:solidFill>
                      <a:prstDash val="solid"/>
                    </a:lnR>
                    <a:solidFill>
                      <a:srgbClr val="FFFFFF"/>
                    </a:solidFill>
                  </a:tcPr>
                </a:tc>
                <a:tc>
                  <a:txBody>
                    <a:bodyPr/>
                    <a:lstStyle/>
                    <a:p>
                      <a:pPr marL="143510" algn="ctr">
                        <a:lnSpc>
                          <a:spcPts val="2535"/>
                        </a:lnSpc>
                      </a:pPr>
                      <a:r>
                        <a:rPr sz="2300" dirty="0">
                          <a:latin typeface="MT Extra"/>
                          <a:cs typeface="MT Extra"/>
                        </a:rPr>
                        <a:t></a:t>
                      </a:r>
                      <a:endParaRPr sz="2300">
                        <a:latin typeface="MT Extra"/>
                        <a:cs typeface="MT Extra"/>
                      </a:endParaRPr>
                    </a:p>
                  </a:txBody>
                  <a:tcPr marL="0" marR="0" marT="0" marB="0">
                    <a:lnL w="12700">
                      <a:solidFill>
                        <a:srgbClr val="000000"/>
                      </a:solidFill>
                      <a:prstDash val="solid"/>
                    </a:lnL>
                    <a:solidFill>
                      <a:srgbClr val="FFFFFF"/>
                    </a:solidFill>
                  </a:tcPr>
                </a:tc>
                <a:extLst>
                  <a:ext uri="{0D108BD9-81ED-4DB2-BD59-A6C34878D82A}">
                    <a16:rowId xmlns:a16="http://schemas.microsoft.com/office/drawing/2014/main" xmlns="" val="10003"/>
                  </a:ext>
                </a:extLst>
              </a:tr>
              <a:tr h="427355">
                <a:tc>
                  <a:txBody>
                    <a:bodyPr/>
                    <a:lstStyle/>
                    <a:p>
                      <a:pPr marR="154305" algn="ctr">
                        <a:lnSpc>
                          <a:spcPts val="2640"/>
                        </a:lnSpc>
                      </a:pPr>
                      <a:r>
                        <a:rPr sz="2300" i="1" spc="0" dirty="0">
                          <a:latin typeface="Times New Roman"/>
                          <a:cs typeface="Times New Roman"/>
                        </a:rPr>
                        <a:t>X</a:t>
                      </a:r>
                      <a:r>
                        <a:rPr sz="2300" i="1" spc="-325" dirty="0">
                          <a:latin typeface="Times New Roman"/>
                          <a:cs typeface="Times New Roman"/>
                        </a:rPr>
                        <a:t> </a:t>
                      </a:r>
                      <a:r>
                        <a:rPr sz="2025" i="1" spc="-7" baseline="-24691" dirty="0">
                          <a:latin typeface="Times New Roman"/>
                          <a:cs typeface="Times New Roman"/>
                        </a:rPr>
                        <a:t>r</a:t>
                      </a:r>
                      <a:endParaRPr sz="2025" baseline="-24691">
                        <a:latin typeface="Times New Roman"/>
                        <a:cs typeface="Times New Roman"/>
                      </a:endParaRPr>
                    </a:p>
                  </a:txBody>
                  <a:tcPr marL="0" marR="0" marT="0" marB="0">
                    <a:lnR w="12700">
                      <a:solidFill>
                        <a:srgbClr val="000000"/>
                      </a:solidFill>
                      <a:prstDash val="solid"/>
                    </a:lnR>
                    <a:lnB w="12700">
                      <a:solidFill>
                        <a:srgbClr val="000000"/>
                      </a:solidFill>
                      <a:prstDash val="solid"/>
                    </a:lnB>
                    <a:solidFill>
                      <a:srgbClr val="FFFFFF"/>
                    </a:solidFill>
                  </a:tcPr>
                </a:tc>
                <a:tc>
                  <a:txBody>
                    <a:bodyPr/>
                    <a:lstStyle/>
                    <a:p>
                      <a:pPr marR="9525" algn="ctr">
                        <a:lnSpc>
                          <a:spcPct val="100000"/>
                        </a:lnSpc>
                        <a:spcBef>
                          <a:spcPts val="455"/>
                        </a:spcBef>
                      </a:pPr>
                      <a:r>
                        <a:rPr sz="3450" i="1" baseline="14492" dirty="0">
                          <a:latin typeface="Times New Roman"/>
                          <a:cs typeface="Times New Roman"/>
                        </a:rPr>
                        <a:t>n</a:t>
                      </a:r>
                      <a:r>
                        <a:rPr sz="1350" i="1" dirty="0">
                          <a:latin typeface="Times New Roman"/>
                          <a:cs typeface="Times New Roman"/>
                        </a:rPr>
                        <a:t>r</a:t>
                      </a:r>
                      <a:r>
                        <a:rPr sz="1350" dirty="0">
                          <a:latin typeface="Times New Roman"/>
                          <a:cs typeface="Times New Roman"/>
                        </a:rPr>
                        <a:t>1</a:t>
                      </a:r>
                      <a:endParaRPr sz="1350">
                        <a:latin typeface="Times New Roman"/>
                        <a:cs typeface="Times New Roman"/>
                      </a:endParaRPr>
                    </a:p>
                  </a:txBody>
                  <a:tcPr marL="0" marR="0" marT="57785" marB="0">
                    <a:lnL w="12700">
                      <a:solidFill>
                        <a:srgbClr val="000000"/>
                      </a:solidFill>
                      <a:prstDash val="solid"/>
                    </a:lnL>
                    <a:lnB w="12700">
                      <a:solidFill>
                        <a:srgbClr val="000000"/>
                      </a:solidFill>
                      <a:prstDash val="solid"/>
                    </a:lnB>
                    <a:solidFill>
                      <a:srgbClr val="FFFFFF"/>
                    </a:solidFill>
                  </a:tcPr>
                </a:tc>
                <a:tc>
                  <a:txBody>
                    <a:bodyPr/>
                    <a:lstStyle/>
                    <a:p>
                      <a:pPr algn="ctr">
                        <a:lnSpc>
                          <a:spcPct val="100000"/>
                        </a:lnSpc>
                        <a:spcBef>
                          <a:spcPts val="455"/>
                        </a:spcBef>
                      </a:pPr>
                      <a:r>
                        <a:rPr sz="3450" i="1" spc="-15" baseline="14492" dirty="0">
                          <a:latin typeface="Times New Roman"/>
                          <a:cs typeface="Times New Roman"/>
                        </a:rPr>
                        <a:t>n</a:t>
                      </a:r>
                      <a:r>
                        <a:rPr sz="1350" i="1" spc="-10" dirty="0">
                          <a:latin typeface="Times New Roman"/>
                          <a:cs typeface="Times New Roman"/>
                        </a:rPr>
                        <a:t>r</a:t>
                      </a:r>
                      <a:r>
                        <a:rPr sz="1350" i="1" spc="-175" dirty="0">
                          <a:latin typeface="Times New Roman"/>
                          <a:cs typeface="Times New Roman"/>
                        </a:rPr>
                        <a:t> </a:t>
                      </a:r>
                      <a:r>
                        <a:rPr sz="1350" spc="-5" dirty="0">
                          <a:latin typeface="Times New Roman"/>
                          <a:cs typeface="Times New Roman"/>
                        </a:rPr>
                        <a:t>2</a:t>
                      </a:r>
                      <a:endParaRPr sz="1350">
                        <a:latin typeface="Times New Roman"/>
                        <a:cs typeface="Times New Roman"/>
                      </a:endParaRPr>
                    </a:p>
                  </a:txBody>
                  <a:tcPr marL="0" marR="0" marT="57785" marB="0">
                    <a:lnB w="12700">
                      <a:solidFill>
                        <a:srgbClr val="000000"/>
                      </a:solidFill>
                      <a:prstDash val="solid"/>
                    </a:lnB>
                    <a:solidFill>
                      <a:srgbClr val="FFFFFF"/>
                    </a:solidFill>
                  </a:tcPr>
                </a:tc>
                <a:tc>
                  <a:txBody>
                    <a:bodyPr/>
                    <a:lstStyle/>
                    <a:p>
                      <a:pPr marL="8890" algn="ctr">
                        <a:lnSpc>
                          <a:spcPts val="2640"/>
                        </a:lnSpc>
                      </a:pPr>
                      <a:r>
                        <a:rPr sz="2300" dirty="0">
                          <a:latin typeface="MT Extra"/>
                          <a:cs typeface="MT Extra"/>
                        </a:rPr>
                        <a:t></a:t>
                      </a:r>
                      <a:endParaRPr sz="2300">
                        <a:latin typeface="MT Extra"/>
                        <a:cs typeface="MT Extra"/>
                      </a:endParaRPr>
                    </a:p>
                  </a:txBody>
                  <a:tcPr marL="0" marR="0" marT="0" marB="0">
                    <a:lnB w="12700">
                      <a:solidFill>
                        <a:srgbClr val="000000"/>
                      </a:solidFill>
                      <a:prstDash val="solid"/>
                    </a:lnB>
                    <a:solidFill>
                      <a:srgbClr val="FFFFFF"/>
                    </a:solidFill>
                  </a:tcPr>
                </a:tc>
                <a:tc>
                  <a:txBody>
                    <a:bodyPr/>
                    <a:lstStyle/>
                    <a:p>
                      <a:pPr marR="170815" algn="r">
                        <a:lnSpc>
                          <a:spcPct val="100000"/>
                        </a:lnSpc>
                        <a:spcBef>
                          <a:spcPts val="455"/>
                        </a:spcBef>
                      </a:pPr>
                      <a:r>
                        <a:rPr sz="3450" i="1" spc="-15" baseline="14492" dirty="0">
                          <a:latin typeface="Times New Roman"/>
                          <a:cs typeface="Times New Roman"/>
                        </a:rPr>
                        <a:t>n</a:t>
                      </a:r>
                      <a:r>
                        <a:rPr sz="1350" i="1" spc="50" dirty="0">
                          <a:latin typeface="Times New Roman"/>
                          <a:cs typeface="Times New Roman"/>
                        </a:rPr>
                        <a:t>rs</a:t>
                      </a:r>
                      <a:endParaRPr sz="1350">
                        <a:latin typeface="Times New Roman"/>
                        <a:cs typeface="Times New Roman"/>
                      </a:endParaRPr>
                    </a:p>
                  </a:txBody>
                  <a:tcPr marL="0" marR="0" marT="57785" marB="0">
                    <a:lnR w="12700">
                      <a:solidFill>
                        <a:srgbClr val="000000"/>
                      </a:solidFill>
                      <a:prstDash val="solid"/>
                    </a:lnR>
                    <a:lnB w="12700">
                      <a:solidFill>
                        <a:srgbClr val="000000"/>
                      </a:solidFill>
                      <a:prstDash val="solid"/>
                    </a:lnB>
                    <a:solidFill>
                      <a:srgbClr val="FFFFFF"/>
                    </a:solidFill>
                  </a:tcPr>
                </a:tc>
                <a:tc>
                  <a:txBody>
                    <a:bodyPr/>
                    <a:lstStyle/>
                    <a:p>
                      <a:pPr marL="106680" algn="ctr">
                        <a:lnSpc>
                          <a:spcPts val="2640"/>
                        </a:lnSpc>
                      </a:pPr>
                      <a:r>
                        <a:rPr sz="2300" i="1" spc="0" dirty="0">
                          <a:latin typeface="Times New Roman"/>
                          <a:cs typeface="Times New Roman"/>
                        </a:rPr>
                        <a:t>a</a:t>
                      </a:r>
                      <a:r>
                        <a:rPr sz="2025" i="1" spc="0" baseline="-24691" dirty="0">
                          <a:latin typeface="Times New Roman"/>
                          <a:cs typeface="Times New Roman"/>
                        </a:rPr>
                        <a:t>r</a:t>
                      </a:r>
                      <a:endParaRPr sz="2025" baseline="-24691">
                        <a:latin typeface="Times New Roman"/>
                        <a:cs typeface="Times New Roman"/>
                      </a:endParaRPr>
                    </a:p>
                  </a:txBody>
                  <a:tcPr marL="0" marR="0" marT="0" marB="0">
                    <a:lnL w="12700">
                      <a:solidFill>
                        <a:srgbClr val="000000"/>
                      </a:solidFill>
                      <a:prstDash val="solid"/>
                    </a:lnL>
                    <a:lnB w="12700">
                      <a:solidFill>
                        <a:srgbClr val="000000"/>
                      </a:solidFill>
                      <a:prstDash val="solid"/>
                    </a:lnB>
                    <a:solidFill>
                      <a:srgbClr val="FFFFFF"/>
                    </a:solidFill>
                  </a:tcPr>
                </a:tc>
                <a:extLst>
                  <a:ext uri="{0D108BD9-81ED-4DB2-BD59-A6C34878D82A}">
                    <a16:rowId xmlns:a16="http://schemas.microsoft.com/office/drawing/2014/main" xmlns="" val="10004"/>
                  </a:ext>
                </a:extLst>
              </a:tr>
              <a:tr h="363855">
                <a:tc>
                  <a:txBody>
                    <a:bodyPr/>
                    <a:lstStyle/>
                    <a:p>
                      <a:pPr marR="126364" algn="ctr">
                        <a:lnSpc>
                          <a:spcPts val="2730"/>
                        </a:lnSpc>
                      </a:pPr>
                      <a:r>
                        <a:rPr sz="2300" i="1" spc="50" dirty="0">
                          <a:latin typeface="Times New Roman"/>
                          <a:cs typeface="Times New Roman"/>
                        </a:rPr>
                        <a:t>s</a:t>
                      </a:r>
                      <a:r>
                        <a:rPr sz="2300" i="1" spc="-10" dirty="0">
                          <a:latin typeface="Times New Roman"/>
                          <a:cs typeface="Times New Roman"/>
                        </a:rPr>
                        <a:t>u</a:t>
                      </a:r>
                      <a:r>
                        <a:rPr sz="2300" i="1" dirty="0">
                          <a:latin typeface="Times New Roman"/>
                          <a:cs typeface="Times New Roman"/>
                        </a:rPr>
                        <a:t>m</a:t>
                      </a:r>
                      <a:endParaRPr sz="2300">
                        <a:latin typeface="Times New Roman"/>
                        <a:cs typeface="Times New Roman"/>
                      </a:endParaRPr>
                    </a:p>
                  </a:txBody>
                  <a:tcPr marL="0" marR="0" marT="0" marB="0">
                    <a:lnR w="12700">
                      <a:solidFill>
                        <a:srgbClr val="000000"/>
                      </a:solidFill>
                      <a:prstDash val="solid"/>
                    </a:lnR>
                    <a:lnT w="12700">
                      <a:solidFill>
                        <a:srgbClr val="000000"/>
                      </a:solidFill>
                      <a:prstDash val="solid"/>
                    </a:lnT>
                    <a:solidFill>
                      <a:srgbClr val="FFFFFF"/>
                    </a:solidFill>
                  </a:tcPr>
                </a:tc>
                <a:tc>
                  <a:txBody>
                    <a:bodyPr/>
                    <a:lstStyle/>
                    <a:p>
                      <a:pPr marR="18415" algn="ctr">
                        <a:lnSpc>
                          <a:spcPts val="2730"/>
                        </a:lnSpc>
                      </a:pPr>
                      <a:r>
                        <a:rPr sz="2300" i="1" spc="-120" dirty="0">
                          <a:latin typeface="Times New Roman"/>
                          <a:cs typeface="Times New Roman"/>
                        </a:rPr>
                        <a:t>b</a:t>
                      </a:r>
                      <a:r>
                        <a:rPr sz="2025" spc="-179" baseline="-24691" dirty="0">
                          <a:latin typeface="Times New Roman"/>
                          <a:cs typeface="Times New Roman"/>
                        </a:rPr>
                        <a:t>1</a:t>
                      </a:r>
                      <a:endParaRPr sz="2025" baseline="-24691">
                        <a:latin typeface="Times New Roman"/>
                        <a:cs typeface="Times New Roman"/>
                      </a:endParaRPr>
                    </a:p>
                  </a:txBody>
                  <a:tcPr marL="0" marR="0" marT="0" marB="0">
                    <a:lnL w="12700">
                      <a:solidFill>
                        <a:srgbClr val="000000"/>
                      </a:solidFill>
                      <a:prstDash val="solid"/>
                    </a:lnL>
                    <a:lnT w="12700">
                      <a:solidFill>
                        <a:srgbClr val="000000"/>
                      </a:solidFill>
                      <a:prstDash val="solid"/>
                    </a:lnT>
                    <a:solidFill>
                      <a:srgbClr val="FFFFFF"/>
                    </a:solidFill>
                  </a:tcPr>
                </a:tc>
                <a:tc>
                  <a:txBody>
                    <a:bodyPr/>
                    <a:lstStyle/>
                    <a:p>
                      <a:pPr marR="3175" algn="ctr">
                        <a:lnSpc>
                          <a:spcPts val="2730"/>
                        </a:lnSpc>
                      </a:pPr>
                      <a:r>
                        <a:rPr sz="2300" i="1" spc="-45" dirty="0">
                          <a:latin typeface="Times New Roman"/>
                          <a:cs typeface="Times New Roman"/>
                        </a:rPr>
                        <a:t>b</a:t>
                      </a:r>
                      <a:r>
                        <a:rPr sz="2025" spc="-67" baseline="-24691" dirty="0">
                          <a:latin typeface="Times New Roman"/>
                          <a:cs typeface="Times New Roman"/>
                        </a:rPr>
                        <a:t>2</a:t>
                      </a:r>
                      <a:endParaRPr sz="2025" baseline="-24691">
                        <a:latin typeface="Times New Roman"/>
                        <a:cs typeface="Times New Roman"/>
                      </a:endParaRPr>
                    </a:p>
                  </a:txBody>
                  <a:tcPr marL="0" marR="0" marT="0" marB="0">
                    <a:lnT w="12700">
                      <a:solidFill>
                        <a:srgbClr val="000000"/>
                      </a:solidFill>
                      <a:prstDash val="solid"/>
                    </a:lnT>
                    <a:solidFill>
                      <a:srgbClr val="FFFFFF"/>
                    </a:solidFill>
                  </a:tcPr>
                </a:tc>
                <a:tc>
                  <a:txBody>
                    <a:bodyPr/>
                    <a:lstStyle/>
                    <a:p>
                      <a:pPr marL="8890" algn="ctr">
                        <a:lnSpc>
                          <a:spcPts val="2730"/>
                        </a:lnSpc>
                      </a:pPr>
                      <a:r>
                        <a:rPr sz="2300" dirty="0">
                          <a:latin typeface="MT Extra"/>
                          <a:cs typeface="MT Extra"/>
                        </a:rPr>
                        <a:t></a:t>
                      </a:r>
                    </a:p>
                  </a:txBody>
                  <a:tcPr marL="0" marR="0" marT="0" marB="0">
                    <a:lnT w="12700">
                      <a:solidFill>
                        <a:srgbClr val="000000"/>
                      </a:solidFill>
                      <a:prstDash val="solid"/>
                    </a:lnT>
                    <a:solidFill>
                      <a:srgbClr val="FFFFFF"/>
                    </a:solidFill>
                  </a:tcPr>
                </a:tc>
                <a:tc>
                  <a:txBody>
                    <a:bodyPr/>
                    <a:lstStyle/>
                    <a:p>
                      <a:pPr marL="176530">
                        <a:lnSpc>
                          <a:spcPts val="2730"/>
                        </a:lnSpc>
                      </a:pPr>
                      <a:r>
                        <a:rPr sz="2300" i="1" spc="-35" dirty="0">
                          <a:latin typeface="Times New Roman"/>
                          <a:cs typeface="Times New Roman"/>
                        </a:rPr>
                        <a:t>b</a:t>
                      </a:r>
                      <a:r>
                        <a:rPr sz="2025" i="1" spc="-52" baseline="-24691" dirty="0">
                          <a:latin typeface="Times New Roman"/>
                          <a:cs typeface="Times New Roman"/>
                        </a:rPr>
                        <a:t>s</a:t>
                      </a:r>
                      <a:endParaRPr sz="2025" baseline="-24691">
                        <a:latin typeface="Times New Roman"/>
                        <a:cs typeface="Times New Roman"/>
                      </a:endParaRPr>
                    </a:p>
                  </a:txBody>
                  <a:tcPr marL="0" marR="0" marT="0" marB="0">
                    <a:lnR w="12700">
                      <a:solidFill>
                        <a:srgbClr val="000000"/>
                      </a:solidFill>
                      <a:prstDash val="solid"/>
                    </a:lnR>
                    <a:lnT w="12700">
                      <a:solidFill>
                        <a:srgbClr val="000000"/>
                      </a:solidFill>
                      <a:prstDash val="solid"/>
                    </a:lnT>
                    <a:solidFill>
                      <a:srgbClr val="FFFFFF"/>
                    </a:solidFill>
                  </a:tcPr>
                </a:tc>
                <a:tc>
                  <a:txBody>
                    <a:bodyPr/>
                    <a:lstStyle/>
                    <a:p>
                      <a:pPr marL="130810" algn="ctr">
                        <a:lnSpc>
                          <a:spcPts val="2730"/>
                        </a:lnSpc>
                      </a:pPr>
                      <a:r>
                        <a:rPr sz="2300" i="1" dirty="0">
                          <a:latin typeface="Times New Roman"/>
                          <a:cs typeface="Times New Roman"/>
                        </a:rPr>
                        <a:t>N</a:t>
                      </a:r>
                      <a:endParaRPr sz="2300" dirty="0">
                        <a:latin typeface="Times New Roman"/>
                        <a:cs typeface="Times New Roman"/>
                      </a:endParaRPr>
                    </a:p>
                  </a:txBody>
                  <a:tcPr marL="0" marR="0" marT="0" marB="0">
                    <a:lnL w="12700">
                      <a:solidFill>
                        <a:srgbClr val="000000"/>
                      </a:solidFill>
                      <a:prstDash val="solid"/>
                    </a:lnL>
                    <a:lnT w="12700">
                      <a:solidFill>
                        <a:srgbClr val="000000"/>
                      </a:solidFill>
                      <a:prstDash val="solid"/>
                    </a:lnT>
                    <a:solidFill>
                      <a:srgbClr val="FFFFFF"/>
                    </a:solidFill>
                  </a:tcPr>
                </a:tc>
                <a:extLst>
                  <a:ext uri="{0D108BD9-81ED-4DB2-BD59-A6C34878D82A}">
                    <a16:rowId xmlns:a16="http://schemas.microsoft.com/office/drawing/2014/main" xmlns="" val="10005"/>
                  </a:ext>
                </a:extLst>
              </a:tr>
            </a:tbl>
          </a:graphicData>
        </a:graphic>
      </p:graphicFrame>
      <p:sp>
        <p:nvSpPr>
          <p:cNvPr id="7" name="矩形 6"/>
          <p:cNvSpPr/>
          <p:nvPr/>
        </p:nvSpPr>
        <p:spPr>
          <a:xfrm>
            <a:off x="263054" y="2699628"/>
            <a:ext cx="4868640" cy="369332"/>
          </a:xfrm>
          <a:prstGeom prst="rect">
            <a:avLst/>
          </a:prstGeom>
        </p:spPr>
        <p:txBody>
          <a:bodyPr wrap="none">
            <a:spAutoFit/>
          </a:bodyPr>
          <a:lstStyle/>
          <a:p>
            <a:r>
              <a:rPr lang="zh-CN" altLang="en-US" dirty="0">
                <a:latin typeface="田氏保钓体简" panose="02010800040101010101" pitchFamily="2" charset="-122"/>
                <a:ea typeface="田氏保钓体简" panose="02010800040101010101" pitchFamily="2" charset="-122"/>
              </a:rPr>
              <a:t>假设数据集</a:t>
            </a:r>
            <a:r>
              <a:rPr lang="en-US" altLang="zh-CN" dirty="0">
                <a:latin typeface="田氏保钓体简" panose="02010800040101010101" pitchFamily="2" charset="-122"/>
                <a:ea typeface="田氏保钓体简" panose="02010800040101010101" pitchFamily="2" charset="-122"/>
              </a:rPr>
              <a:t>S</a:t>
            </a:r>
            <a:r>
              <a:rPr lang="zh-CN" altLang="en-US" dirty="0">
                <a:latin typeface="田氏保钓体简" panose="02010800040101010101" pitchFamily="2" charset="-122"/>
                <a:ea typeface="田氏保钓体简" panose="02010800040101010101" pitchFamily="2" charset="-122"/>
              </a:rPr>
              <a:t>共有</a:t>
            </a:r>
            <a:r>
              <a:rPr lang="en-US" altLang="zh-CN" dirty="0">
                <a:latin typeface="田氏保钓体简" panose="02010800040101010101" pitchFamily="2" charset="-122"/>
                <a:ea typeface="田氏保钓体简" panose="02010800040101010101" pitchFamily="2" charset="-122"/>
              </a:rPr>
              <a:t>N</a:t>
            </a:r>
            <a:r>
              <a:rPr lang="zh-CN" altLang="en-US" dirty="0">
                <a:latin typeface="田氏保钓体简" panose="02010800040101010101" pitchFamily="2" charset="-122"/>
                <a:ea typeface="田氏保钓体简" panose="02010800040101010101" pitchFamily="2" charset="-122"/>
              </a:rPr>
              <a:t>个元素，两个聚类结果是：</a:t>
            </a:r>
          </a:p>
        </p:txBody>
      </p:sp>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693" y="3206424"/>
            <a:ext cx="3643361" cy="366592"/>
          </a:xfrm>
          <a:prstGeom prst="rect">
            <a:avLst/>
          </a:prstGeom>
        </p:spPr>
      </p:pic>
      <p:sp>
        <p:nvSpPr>
          <p:cNvPr id="13" name="矩形 12"/>
          <p:cNvSpPr/>
          <p:nvPr/>
        </p:nvSpPr>
        <p:spPr>
          <a:xfrm>
            <a:off x="251520" y="3707740"/>
            <a:ext cx="2303836" cy="369332"/>
          </a:xfrm>
          <a:prstGeom prst="rect">
            <a:avLst/>
          </a:prstGeom>
        </p:spPr>
        <p:txBody>
          <a:bodyPr wrap="none">
            <a:spAutoFit/>
          </a:bodyPr>
          <a:lstStyle/>
          <a:p>
            <a:r>
              <a:rPr lang="en-US" altLang="zh-CN" dirty="0">
                <a:latin typeface="田氏保钓体简" panose="02010800040101010101" pitchFamily="2" charset="-122"/>
                <a:ea typeface="田氏保钓体简" panose="02010800040101010101" pitchFamily="2" charset="-122"/>
              </a:rPr>
              <a:t>X</a:t>
            </a:r>
            <a:r>
              <a:rPr lang="zh-CN" altLang="en-US" dirty="0">
                <a:latin typeface="田氏保钓体简" panose="02010800040101010101" pitchFamily="2" charset="-122"/>
                <a:ea typeface="田氏保钓体简" panose="02010800040101010101" pitchFamily="2" charset="-122"/>
              </a:rPr>
              <a:t>和</a:t>
            </a:r>
            <a:r>
              <a:rPr lang="en-US" altLang="zh-CN" dirty="0">
                <a:latin typeface="田氏保钓体简" panose="02010800040101010101" pitchFamily="2" charset="-122"/>
                <a:ea typeface="田氏保钓体简" panose="02010800040101010101" pitchFamily="2" charset="-122"/>
              </a:rPr>
              <a:t>Y</a:t>
            </a:r>
            <a:r>
              <a:rPr lang="zh-CN" altLang="en-US" dirty="0">
                <a:latin typeface="田氏保钓体简" panose="02010800040101010101" pitchFamily="2" charset="-122"/>
                <a:ea typeface="田氏保钓体简" panose="02010800040101010101" pitchFamily="2" charset="-122"/>
              </a:rPr>
              <a:t>的元素个数为：</a:t>
            </a:r>
          </a:p>
        </p:txBody>
      </p:sp>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4158888"/>
            <a:ext cx="3661515" cy="422240"/>
          </a:xfrm>
          <a:prstGeom prst="rect">
            <a:avLst/>
          </a:prstGeom>
        </p:spPr>
      </p:pic>
      <p:sp>
        <p:nvSpPr>
          <p:cNvPr id="15" name="矩形 14"/>
          <p:cNvSpPr/>
          <p:nvPr/>
        </p:nvSpPr>
        <p:spPr>
          <a:xfrm>
            <a:off x="323528" y="4759694"/>
            <a:ext cx="646331" cy="369332"/>
          </a:xfrm>
          <a:prstGeom prst="rect">
            <a:avLst/>
          </a:prstGeom>
        </p:spPr>
        <p:txBody>
          <a:bodyPr wrap="none">
            <a:spAutoFit/>
          </a:bodyPr>
          <a:lstStyle/>
          <a:p>
            <a:r>
              <a:rPr lang="zh-CN" altLang="en-US" dirty="0">
                <a:latin typeface="田氏保钓体简" panose="02010800040101010101" pitchFamily="2" charset="-122"/>
                <a:ea typeface="田氏保钓体简" panose="02010800040101010101" pitchFamily="2" charset="-122"/>
              </a:rPr>
              <a:t>记：</a:t>
            </a:r>
          </a:p>
        </p:txBody>
      </p:sp>
      <p:sp>
        <p:nvSpPr>
          <p:cNvPr id="17" name="矩形 16"/>
          <p:cNvSpPr/>
          <p:nvPr/>
        </p:nvSpPr>
        <p:spPr>
          <a:xfrm>
            <a:off x="323528" y="5579948"/>
            <a:ext cx="646331" cy="369332"/>
          </a:xfrm>
          <a:prstGeom prst="rect">
            <a:avLst/>
          </a:prstGeom>
        </p:spPr>
        <p:txBody>
          <a:bodyPr wrap="none">
            <a:spAutoFit/>
          </a:bodyPr>
          <a:lstStyle/>
          <a:p>
            <a:r>
              <a:rPr lang="zh-CN" altLang="en-US" dirty="0">
                <a:latin typeface="田氏保钓体简" panose="02010800040101010101" pitchFamily="2" charset="-122"/>
                <a:ea typeface="田氏保钓体简" panose="02010800040101010101" pitchFamily="2" charset="-122"/>
              </a:rPr>
              <a:t>则：</a:t>
            </a:r>
          </a:p>
        </p:txBody>
      </p:sp>
      <p:grpSp>
        <p:nvGrpSpPr>
          <p:cNvPr id="22" name="组合 21"/>
          <p:cNvGrpSpPr/>
          <p:nvPr/>
        </p:nvGrpSpPr>
        <p:grpSpPr>
          <a:xfrm>
            <a:off x="899592" y="4768986"/>
            <a:ext cx="1299602" cy="460214"/>
            <a:chOff x="899592" y="4768986"/>
            <a:chExt cx="1299602" cy="460214"/>
          </a:xfrm>
        </p:grpSpPr>
        <p:grpSp>
          <p:nvGrpSpPr>
            <p:cNvPr id="21" name="组合 20"/>
            <p:cNvGrpSpPr/>
            <p:nvPr/>
          </p:nvGrpSpPr>
          <p:grpSpPr>
            <a:xfrm>
              <a:off x="899592" y="4768986"/>
              <a:ext cx="1297885" cy="460214"/>
              <a:chOff x="899592" y="4768986"/>
              <a:chExt cx="1297885" cy="460214"/>
            </a:xfrm>
          </p:grpSpPr>
          <p:pic>
            <p:nvPicPr>
              <p:cNvPr id="16" name="图片 1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592" y="4768986"/>
                <a:ext cx="1297885" cy="388206"/>
              </a:xfrm>
              <a:prstGeom prst="rect">
                <a:avLst/>
              </a:prstGeom>
            </p:spPr>
          </p:pic>
          <p:sp>
            <p:nvSpPr>
              <p:cNvPr id="11" name="矩形 10"/>
              <p:cNvSpPr/>
              <p:nvPr/>
            </p:nvSpPr>
            <p:spPr>
              <a:xfrm>
                <a:off x="2051720" y="4941168"/>
                <a:ext cx="7200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9" name="TextBox 8"/>
                <p:cNvSpPr txBox="1"/>
                <p:nvPr/>
              </p:nvSpPr>
              <p:spPr>
                <a:xfrm>
                  <a:off x="1907704" y="4880193"/>
                  <a:ext cx="291490"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a:rPr>
                          <m:t>𝑗</m:t>
                        </m:r>
                      </m:oMath>
                    </m:oMathPara>
                  </a14:m>
                  <a:endParaRPr lang="zh-CN" altLang="en-US" sz="1200" dirty="0"/>
                </a:p>
              </p:txBody>
            </p:sp>
          </mc:Choice>
          <mc:Fallback xmlns="">
            <p:sp>
              <p:nvSpPr>
                <p:cNvPr id="9" name="TextBox 8"/>
                <p:cNvSpPr txBox="1">
                  <a:spLocks noRot="1" noChangeAspect="1" noMove="1" noResize="1" noEditPoints="1" noAdjustHandles="1" noChangeArrowheads="1" noChangeShapeType="1" noTextEdit="1"/>
                </p:cNvSpPr>
                <p:nvPr/>
              </p:nvSpPr>
              <p:spPr>
                <a:xfrm>
                  <a:off x="1907704" y="4880193"/>
                  <a:ext cx="291490" cy="276999"/>
                </a:xfrm>
                <a:prstGeom prst="rect">
                  <a:avLst/>
                </a:prstGeom>
                <a:blipFill rotWithShape="1">
                  <a:blip r:embed="rId6"/>
                  <a:stretch>
                    <a:fillRect b="-6667"/>
                  </a:stretch>
                </a:blipFill>
              </p:spPr>
              <p:txBody>
                <a:bodyPr/>
                <a:lstStyle/>
                <a:p>
                  <a:r>
                    <a:rPr lang="zh-CN" altLang="en-US">
                      <a:noFill/>
                    </a:rPr>
                    <a:t> </a:t>
                  </a:r>
                </a:p>
              </p:txBody>
            </p:sp>
          </mc:Fallback>
        </mc:AlternateContent>
      </p:grpSp>
      <p:sp>
        <p:nvSpPr>
          <p:cNvPr id="23" name="TextBox 22"/>
          <p:cNvSpPr txBox="1"/>
          <p:nvPr/>
        </p:nvSpPr>
        <p:spPr>
          <a:xfrm>
            <a:off x="7269013" y="5441448"/>
            <a:ext cx="1479451" cy="646331"/>
          </a:xfrm>
          <a:prstGeom prst="rect">
            <a:avLst/>
          </a:prstGeom>
          <a:noFill/>
        </p:spPr>
        <p:txBody>
          <a:bodyPr wrap="square" rtlCol="0">
            <a:spAutoFit/>
          </a:bodyPr>
          <a:lstStyle/>
          <a:p>
            <a:r>
              <a:rPr lang="en-US" altLang="zh-CN" dirty="0">
                <a:latin typeface="田氏保钓体简" panose="02010800040101010101" pitchFamily="2" charset="-122"/>
                <a:ea typeface="田氏保钓体简" panose="02010800040101010101" pitchFamily="2" charset="-122"/>
              </a:rPr>
              <a:t>C</a:t>
            </a:r>
            <a:r>
              <a:rPr lang="zh-CN" altLang="en-US" dirty="0">
                <a:latin typeface="田氏保钓体简" panose="02010800040101010101" pitchFamily="2" charset="-122"/>
                <a:ea typeface="田氏保钓体简" panose="02010800040101010101" pitchFamily="2" charset="-122"/>
              </a:rPr>
              <a:t>为排列组合中的组合值</a:t>
            </a:r>
          </a:p>
        </p:txBody>
      </p:sp>
    </p:spTree>
    <p:extLst>
      <p:ext uri="{BB962C8B-B14F-4D97-AF65-F5344CB8AC3E}">
        <p14:creationId xmlns:p14="http://schemas.microsoft.com/office/powerpoint/2010/main" val="20088049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(5) AMI</a:t>
            </a:r>
            <a:r>
              <a:rPr lang="zh-CN" altLang="en-US" sz="2400" dirty="0">
                <a:latin typeface="田氏保钓体简" panose="02010800040101010101" pitchFamily="2" charset="-122"/>
                <a:ea typeface="田氏保钓体简" panose="02010800040101010101" pitchFamily="2" charset="-122"/>
              </a:rPr>
              <a:t> </a:t>
            </a:r>
            <a:endParaRPr lang="en-US" altLang="zh-CN" sz="2400" dirty="0">
              <a:latin typeface="田氏保钓体简" panose="02010800040101010101" pitchFamily="2" charset="-122"/>
              <a:ea typeface="田氏保钓体简" panose="02010800040101010101" pitchFamily="2" charset="-122"/>
            </a:endParaRPr>
          </a:p>
        </p:txBody>
      </p:sp>
      <p:sp>
        <p:nvSpPr>
          <p:cNvPr id="10" name="object 7"/>
          <p:cNvSpPr txBox="1"/>
          <p:nvPr/>
        </p:nvSpPr>
        <p:spPr>
          <a:xfrm>
            <a:off x="898127" y="2348880"/>
            <a:ext cx="7628890" cy="725839"/>
          </a:xfrm>
          <a:prstGeom prst="rect">
            <a:avLst/>
          </a:prstGeom>
        </p:spPr>
        <p:txBody>
          <a:bodyPr vert="horz" wrap="square" lIns="0" tIns="58419" rIns="0" bIns="0" rtlCol="0">
            <a:spAutoFit/>
          </a:bodyPr>
          <a:lstStyle/>
          <a:p>
            <a:pPr marL="355600" indent="-342900">
              <a:lnSpc>
                <a:spcPct val="100000"/>
              </a:lnSpc>
              <a:spcBef>
                <a:spcPts val="459"/>
              </a:spcBef>
              <a:buFont typeface="Arial" panose="020B0604020202020204" pitchFamily="34" charset="0"/>
              <a:buChar char="•"/>
              <a:tabLst>
                <a:tab pos="482600" algn="l"/>
              </a:tabLst>
            </a:pPr>
            <a:r>
              <a:rPr sz="2000" spc="-5" dirty="0" err="1">
                <a:latin typeface="田氏保钓体简" panose="02010800040101010101" pitchFamily="2" charset="-122"/>
                <a:ea typeface="田氏保钓体简" panose="02010800040101010101" pitchFamily="2" charset="-122"/>
                <a:cs typeface="SimSun"/>
              </a:rPr>
              <a:t>使用与</a:t>
            </a:r>
            <a:r>
              <a:rPr sz="2000" dirty="0" err="1">
                <a:latin typeface="田氏保钓体简" panose="02010800040101010101" pitchFamily="2" charset="-122"/>
                <a:ea typeface="田氏保钓体简" panose="02010800040101010101" pitchFamily="2" charset="-122"/>
                <a:cs typeface="Times New Roman"/>
              </a:rPr>
              <a:t>ARI</a:t>
            </a:r>
            <a:r>
              <a:rPr sz="2000" spc="-5" dirty="0" err="1">
                <a:latin typeface="田氏保钓体简" panose="02010800040101010101" pitchFamily="2" charset="-122"/>
                <a:ea typeface="田氏保钓体简" panose="02010800040101010101" pitchFamily="2" charset="-122"/>
                <a:cs typeface="SimSun"/>
              </a:rPr>
              <a:t>相同的记号，根据信息熵</a:t>
            </a:r>
            <a:r>
              <a:rPr lang="zh-CN" altLang="en-US" sz="2000" spc="-5" dirty="0">
                <a:latin typeface="田氏保钓体简" panose="02010800040101010101" pitchFamily="2" charset="-122"/>
                <a:ea typeface="田氏保钓体简" panose="02010800040101010101" pitchFamily="2" charset="-122"/>
                <a:cs typeface="SimSun"/>
              </a:rPr>
              <a:t>得到。</a:t>
            </a:r>
            <a:endParaRPr sz="2000" dirty="0">
              <a:latin typeface="田氏保钓体简" panose="02010800040101010101" pitchFamily="2" charset="-122"/>
              <a:ea typeface="田氏保钓体简" panose="02010800040101010101" pitchFamily="2" charset="-122"/>
              <a:cs typeface="SimSun"/>
            </a:endParaRPr>
          </a:p>
          <a:p>
            <a:pPr marL="355600" indent="-342900">
              <a:lnSpc>
                <a:spcPct val="100000"/>
              </a:lnSpc>
              <a:spcBef>
                <a:spcPts val="360"/>
              </a:spcBef>
              <a:buFont typeface="Arial" panose="020B0604020202020204" pitchFamily="34" charset="0"/>
              <a:buChar char="•"/>
              <a:tabLst>
                <a:tab pos="482600" algn="l"/>
              </a:tabLst>
            </a:pPr>
            <a:r>
              <a:rPr sz="2000" dirty="0">
                <a:latin typeface="田氏保钓体简" panose="02010800040101010101" pitchFamily="2" charset="-122"/>
                <a:ea typeface="田氏保钓体简" panose="02010800040101010101" pitchFamily="2" charset="-122"/>
                <a:cs typeface="SimSun"/>
              </a:rPr>
              <a:t>互信息</a:t>
            </a:r>
            <a:r>
              <a:rPr sz="2000" spc="-10" dirty="0">
                <a:latin typeface="田氏保钓体简" panose="02010800040101010101" pitchFamily="2" charset="-122"/>
                <a:ea typeface="田氏保钓体简" panose="02010800040101010101" pitchFamily="2" charset="-122"/>
                <a:cs typeface="Times New Roman"/>
              </a:rPr>
              <a:t>/</a:t>
            </a:r>
            <a:r>
              <a:rPr sz="2000" dirty="0">
                <a:latin typeface="田氏保钓体简" panose="02010800040101010101" pitchFamily="2" charset="-122"/>
                <a:ea typeface="田氏保钓体简" panose="02010800040101010101" pitchFamily="2" charset="-122"/>
                <a:cs typeface="SimSun"/>
              </a:rPr>
              <a:t>正则化互信息：</a:t>
            </a:r>
          </a:p>
        </p:txBody>
      </p:sp>
      <p:sp>
        <p:nvSpPr>
          <p:cNvPr id="11" name="object 8"/>
          <p:cNvSpPr txBox="1"/>
          <p:nvPr/>
        </p:nvSpPr>
        <p:spPr>
          <a:xfrm>
            <a:off x="933560" y="3828479"/>
            <a:ext cx="6485890" cy="320601"/>
          </a:xfrm>
          <a:prstGeom prst="rect">
            <a:avLst/>
          </a:prstGeom>
        </p:spPr>
        <p:txBody>
          <a:bodyPr vert="horz" wrap="square" lIns="0" tIns="12700" rIns="0" bIns="0" rtlCol="0">
            <a:spAutoFit/>
          </a:bodyPr>
          <a:lstStyle/>
          <a:p>
            <a:pPr marL="355600" indent="-342900">
              <a:lnSpc>
                <a:spcPct val="100000"/>
              </a:lnSpc>
              <a:spcBef>
                <a:spcPts val="100"/>
              </a:spcBef>
              <a:buFont typeface="Arial" panose="020B0604020202020204" pitchFamily="34" charset="0"/>
              <a:buChar char="•"/>
            </a:pPr>
            <a:r>
              <a:rPr sz="2000" dirty="0" err="1">
                <a:latin typeface="田氏保钓体简" panose="02010800040101010101" pitchFamily="2" charset="-122"/>
                <a:ea typeface="田氏保钓体简" panose="02010800040101010101" pitchFamily="2" charset="-122"/>
                <a:cs typeface="SimSun"/>
              </a:rPr>
              <a:t>X服从超几何分布，求互信息期望</a:t>
            </a:r>
            <a:r>
              <a:rPr sz="2000" dirty="0">
                <a:latin typeface="田氏保钓体简" panose="02010800040101010101" pitchFamily="2" charset="-122"/>
                <a:ea typeface="田氏保钓体简" panose="02010800040101010101" pitchFamily="2" charset="-122"/>
                <a:cs typeface="SimSun"/>
              </a:rPr>
              <a:t>：</a:t>
            </a:r>
          </a:p>
        </p:txBody>
      </p:sp>
      <p:sp>
        <p:nvSpPr>
          <p:cNvPr id="12" name="object 42"/>
          <p:cNvSpPr txBox="1"/>
          <p:nvPr/>
        </p:nvSpPr>
        <p:spPr>
          <a:xfrm>
            <a:off x="964758" y="4990291"/>
            <a:ext cx="7999730" cy="382925"/>
          </a:xfrm>
          <a:prstGeom prst="rect">
            <a:avLst/>
          </a:prstGeom>
        </p:spPr>
        <p:txBody>
          <a:bodyPr vert="horz" wrap="square" lIns="0" tIns="12700" rIns="0" bIns="0" rtlCol="0">
            <a:spAutoFit/>
          </a:bodyPr>
          <a:lstStyle/>
          <a:p>
            <a:pPr marL="355600" indent="-342900">
              <a:lnSpc>
                <a:spcPts val="3354"/>
              </a:lnSpc>
              <a:spcBef>
                <a:spcPts val="100"/>
              </a:spcBef>
              <a:buFont typeface="Arial" panose="020B0604020202020204" pitchFamily="34" charset="0"/>
              <a:buChar char="•"/>
              <a:tabLst>
                <a:tab pos="4906010" algn="l"/>
                <a:tab pos="7967345" algn="l"/>
              </a:tabLst>
            </a:pPr>
            <a:r>
              <a:rPr sz="2000" dirty="0" err="1">
                <a:latin typeface="田氏保钓体简" panose="02010800040101010101" pitchFamily="2" charset="-122"/>
                <a:ea typeface="田氏保钓体简" panose="02010800040101010101" pitchFamily="2" charset="-122"/>
                <a:cs typeface="SimSun"/>
              </a:rPr>
              <a:t>借鉴ARI，有</a:t>
            </a:r>
            <a:r>
              <a:rPr sz="2000" dirty="0">
                <a:latin typeface="田氏保钓体简" panose="02010800040101010101" pitchFamily="2" charset="-122"/>
                <a:ea typeface="田氏保钓体简" panose="02010800040101010101" pitchFamily="2" charset="-122"/>
                <a:cs typeface="SimSun"/>
              </a:rPr>
              <a:t>：</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140968"/>
            <a:ext cx="3276218" cy="669879"/>
          </a:xfrm>
          <a:prstGeom prst="rect">
            <a:avLst/>
          </a:prstGeom>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311" y="3247988"/>
            <a:ext cx="2360009" cy="613060"/>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536" y="4221088"/>
            <a:ext cx="8347505" cy="774873"/>
          </a:xfrm>
          <a:prstGeom prst="rect">
            <a:avLst/>
          </a:prstGeom>
        </p:spPr>
      </p:pic>
      <p:pic>
        <p:nvPicPr>
          <p:cNvPr id="15" name="图片 1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9712" y="5445224"/>
            <a:ext cx="4588417" cy="695841"/>
          </a:xfrm>
          <a:prstGeom prst="rect">
            <a:avLst/>
          </a:prstGeom>
        </p:spPr>
      </p:pic>
    </p:spTree>
    <p:extLst>
      <p:ext uri="{BB962C8B-B14F-4D97-AF65-F5344CB8AC3E}">
        <p14:creationId xmlns:p14="http://schemas.microsoft.com/office/powerpoint/2010/main" val="4193369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884038" y="1988840"/>
            <a:ext cx="6928321"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(6)</a:t>
            </a:r>
            <a:r>
              <a:rPr lang="zh-CN" altLang="en-US" sz="2400" dirty="0">
                <a:latin typeface="田氏保钓体简" panose="02010800040101010101" pitchFamily="2" charset="-122"/>
                <a:ea typeface="田氏保钓体简" panose="02010800040101010101" pitchFamily="2" charset="-122"/>
              </a:rPr>
              <a:t>轮廓系数</a:t>
            </a:r>
            <a:r>
              <a:rPr lang="en-US" altLang="zh-CN" sz="2400" dirty="0">
                <a:latin typeface="田氏保钓体简" panose="02010800040101010101" pitchFamily="2" charset="-122"/>
                <a:ea typeface="田氏保钓体简" panose="02010800040101010101" pitchFamily="2" charset="-122"/>
              </a:rPr>
              <a:t>(Silhouette)</a:t>
            </a:r>
          </a:p>
        </p:txBody>
      </p:sp>
      <p:sp>
        <p:nvSpPr>
          <p:cNvPr id="10" name="object 7"/>
          <p:cNvSpPr txBox="1"/>
          <p:nvPr/>
        </p:nvSpPr>
        <p:spPr>
          <a:xfrm>
            <a:off x="611560" y="2523927"/>
            <a:ext cx="7992888" cy="3579057"/>
          </a:xfrm>
          <a:prstGeom prst="rect">
            <a:avLst/>
          </a:prstGeom>
        </p:spPr>
        <p:txBody>
          <a:bodyPr vert="horz" wrap="square" lIns="0" tIns="13335" rIns="0" bIns="0" rtlCol="0">
            <a:spAutoFit/>
          </a:bodyPr>
          <a:lstStyle/>
          <a:p>
            <a:pPr marL="355600" marR="48895" indent="-342900">
              <a:lnSpc>
                <a:spcPct val="100000"/>
              </a:lnSpc>
              <a:spcBef>
                <a:spcPts val="105"/>
              </a:spcBef>
              <a:buFont typeface="Arial" panose="020B0604020202020204" pitchFamily="34" charset="0"/>
              <a:buChar char="•"/>
              <a:tabLst>
                <a:tab pos="481965" algn="l"/>
                <a:tab pos="482600" algn="l"/>
              </a:tabLst>
            </a:pPr>
            <a:r>
              <a:rPr sz="2400" dirty="0">
                <a:latin typeface="田氏保钓体简" panose="02010800040101010101" pitchFamily="2" charset="-122"/>
                <a:ea typeface="田氏保钓体简" panose="02010800040101010101" pitchFamily="2" charset="-122"/>
                <a:cs typeface="Times New Roman"/>
              </a:rPr>
              <a:t>Silho</a:t>
            </a:r>
            <a:r>
              <a:rPr sz="2400" spc="0" dirty="0">
                <a:latin typeface="田氏保钓体简" panose="02010800040101010101" pitchFamily="2" charset="-122"/>
                <a:ea typeface="田氏保钓体简" panose="02010800040101010101" pitchFamily="2" charset="-122"/>
                <a:cs typeface="Times New Roman"/>
              </a:rPr>
              <a:t>u</a:t>
            </a:r>
            <a:r>
              <a:rPr sz="2400" dirty="0">
                <a:latin typeface="田氏保钓体简" panose="02010800040101010101" pitchFamily="2" charset="-122"/>
                <a:ea typeface="田氏保钓体简" panose="02010800040101010101" pitchFamily="2" charset="-122"/>
                <a:cs typeface="Times New Roman"/>
              </a:rPr>
              <a:t>e</a:t>
            </a:r>
            <a:r>
              <a:rPr sz="2400" spc="-15" dirty="0">
                <a:latin typeface="田氏保钓体简" panose="02010800040101010101" pitchFamily="2" charset="-122"/>
                <a:ea typeface="田氏保钓体简" panose="02010800040101010101" pitchFamily="2" charset="-122"/>
                <a:cs typeface="Times New Roman"/>
              </a:rPr>
              <a:t>t</a:t>
            </a:r>
            <a:r>
              <a:rPr sz="2400" dirty="0">
                <a:latin typeface="田氏保钓体简" panose="02010800040101010101" pitchFamily="2" charset="-122"/>
                <a:ea typeface="田氏保钓体简" panose="02010800040101010101" pitchFamily="2" charset="-122"/>
                <a:cs typeface="Times New Roman"/>
              </a:rPr>
              <a:t>t</a:t>
            </a:r>
            <a:r>
              <a:rPr sz="2400" spc="-5" dirty="0">
                <a:latin typeface="田氏保钓体简" panose="02010800040101010101" pitchFamily="2" charset="-122"/>
                <a:ea typeface="田氏保钓体简" panose="02010800040101010101" pitchFamily="2" charset="-122"/>
                <a:cs typeface="Times New Roman"/>
              </a:rPr>
              <a:t>e</a:t>
            </a:r>
            <a:r>
              <a:rPr sz="2400" dirty="0">
                <a:latin typeface="田氏保钓体简" panose="02010800040101010101" pitchFamily="2" charset="-122"/>
                <a:ea typeface="田氏保钓体简" panose="02010800040101010101" pitchFamily="2" charset="-122"/>
                <a:cs typeface="SimSun"/>
              </a:rPr>
              <a:t>系数是对聚类结果</a:t>
            </a:r>
            <a:r>
              <a:rPr sz="2400" spc="-15" dirty="0">
                <a:latin typeface="田氏保钓体简" panose="02010800040101010101" pitchFamily="2" charset="-122"/>
                <a:ea typeface="田氏保钓体简" panose="02010800040101010101" pitchFamily="2" charset="-122"/>
                <a:cs typeface="SimSun"/>
              </a:rPr>
              <a:t>有</a:t>
            </a:r>
            <a:r>
              <a:rPr sz="2400" dirty="0">
                <a:latin typeface="田氏保钓体简" panose="02010800040101010101" pitchFamily="2" charset="-122"/>
                <a:ea typeface="田氏保钓体简" panose="02010800040101010101" pitchFamily="2" charset="-122"/>
                <a:cs typeface="SimSun"/>
              </a:rPr>
              <a:t>效性</a:t>
            </a:r>
            <a:r>
              <a:rPr sz="2400" spc="-15" dirty="0">
                <a:latin typeface="田氏保钓体简" panose="02010800040101010101" pitchFamily="2" charset="-122"/>
                <a:ea typeface="田氏保钓体简" panose="02010800040101010101" pitchFamily="2" charset="-122"/>
                <a:cs typeface="SimSun"/>
              </a:rPr>
              <a:t>的</a:t>
            </a:r>
            <a:r>
              <a:rPr sz="2400" dirty="0">
                <a:latin typeface="田氏保钓体简" panose="02010800040101010101" pitchFamily="2" charset="-122"/>
                <a:ea typeface="田氏保钓体简" panose="02010800040101010101" pitchFamily="2" charset="-122"/>
                <a:cs typeface="SimSun"/>
              </a:rPr>
              <a:t>解释</a:t>
            </a:r>
            <a:r>
              <a:rPr sz="2400" spc="-15" dirty="0">
                <a:latin typeface="田氏保钓体简" panose="02010800040101010101" pitchFamily="2" charset="-122"/>
                <a:ea typeface="田氏保钓体简" panose="02010800040101010101" pitchFamily="2" charset="-122"/>
                <a:cs typeface="SimSun"/>
              </a:rPr>
              <a:t>和</a:t>
            </a:r>
            <a:r>
              <a:rPr sz="2400" dirty="0">
                <a:latin typeface="田氏保钓体简" panose="02010800040101010101" pitchFamily="2" charset="-122"/>
                <a:ea typeface="田氏保钓体简" panose="02010800040101010101" pitchFamily="2" charset="-122"/>
                <a:cs typeface="SimSun"/>
              </a:rPr>
              <a:t>验证， 由</a:t>
            </a:r>
            <a:r>
              <a:rPr sz="2400" spc="-5" dirty="0">
                <a:latin typeface="田氏保钓体简" panose="02010800040101010101" pitchFamily="2" charset="-122"/>
                <a:ea typeface="田氏保钓体简" panose="02010800040101010101" pitchFamily="2" charset="-122"/>
                <a:cs typeface="Times New Roman"/>
              </a:rPr>
              <a:t>Peter </a:t>
            </a:r>
            <a:r>
              <a:rPr sz="2400" spc="-10" dirty="0">
                <a:latin typeface="田氏保钓体简" panose="02010800040101010101" pitchFamily="2" charset="-122"/>
                <a:ea typeface="田氏保钓体简" panose="02010800040101010101" pitchFamily="2" charset="-122"/>
                <a:cs typeface="Times New Roman"/>
              </a:rPr>
              <a:t>J.</a:t>
            </a:r>
            <a:r>
              <a:rPr sz="2400" spc="-5" dirty="0">
                <a:latin typeface="田氏保钓体简" panose="02010800040101010101" pitchFamily="2" charset="-122"/>
                <a:ea typeface="田氏保钓体简" panose="02010800040101010101" pitchFamily="2" charset="-122"/>
                <a:cs typeface="Times New Roman"/>
              </a:rPr>
              <a:t> </a:t>
            </a:r>
            <a:r>
              <a:rPr sz="2400" dirty="0">
                <a:latin typeface="田氏保钓体简" panose="02010800040101010101" pitchFamily="2" charset="-122"/>
                <a:ea typeface="田氏保钓体简" panose="02010800040101010101" pitchFamily="2" charset="-122"/>
                <a:cs typeface="Times New Roman"/>
              </a:rPr>
              <a:t>Rousseeuw</a:t>
            </a:r>
            <a:r>
              <a:rPr sz="2400" dirty="0">
                <a:latin typeface="田氏保钓体简" panose="02010800040101010101" pitchFamily="2" charset="-122"/>
                <a:ea typeface="田氏保钓体简" panose="02010800040101010101" pitchFamily="2" charset="-122"/>
                <a:cs typeface="SimSun"/>
              </a:rPr>
              <a:t>于</a:t>
            </a:r>
            <a:r>
              <a:rPr sz="2400" dirty="0">
                <a:latin typeface="田氏保钓体简" panose="02010800040101010101" pitchFamily="2" charset="-122"/>
                <a:ea typeface="田氏保钓体简" panose="02010800040101010101" pitchFamily="2" charset="-122"/>
                <a:cs typeface="Times New Roman"/>
              </a:rPr>
              <a:t>1986</a:t>
            </a:r>
            <a:r>
              <a:rPr sz="2400" spc="-15" dirty="0">
                <a:latin typeface="田氏保钓体简" panose="02010800040101010101" pitchFamily="2" charset="-122"/>
                <a:ea typeface="田氏保钓体简" panose="02010800040101010101" pitchFamily="2" charset="-122"/>
                <a:cs typeface="SimSun"/>
              </a:rPr>
              <a:t>提</a:t>
            </a:r>
            <a:r>
              <a:rPr sz="2400" dirty="0">
                <a:latin typeface="田氏保钓体简" panose="02010800040101010101" pitchFamily="2" charset="-122"/>
                <a:ea typeface="田氏保钓体简" panose="02010800040101010101" pitchFamily="2" charset="-122"/>
                <a:cs typeface="SimSun"/>
              </a:rPr>
              <a:t>出。</a:t>
            </a:r>
          </a:p>
          <a:p>
            <a:pPr marL="355600" marR="5080" indent="-342900">
              <a:lnSpc>
                <a:spcPct val="100000"/>
              </a:lnSpc>
              <a:spcBef>
                <a:spcPts val="625"/>
              </a:spcBef>
              <a:buFont typeface="Arial" panose="020B0604020202020204" pitchFamily="34" charset="0"/>
              <a:buChar char="•"/>
              <a:tabLst>
                <a:tab pos="481965" algn="l"/>
                <a:tab pos="482600" algn="l"/>
              </a:tabLst>
            </a:pPr>
            <a:r>
              <a:rPr sz="2400" dirty="0" err="1">
                <a:latin typeface="田氏保钓体简" panose="02010800040101010101" pitchFamily="2" charset="-122"/>
                <a:ea typeface="田氏保钓体简" panose="02010800040101010101" pitchFamily="2" charset="-122"/>
                <a:cs typeface="SimSun"/>
              </a:rPr>
              <a:t>计算样本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到同簇其他样本</a:t>
            </a:r>
            <a:r>
              <a:rPr sz="2400" spc="-15" dirty="0" err="1">
                <a:latin typeface="田氏保钓体简" panose="02010800040101010101" pitchFamily="2" charset="-122"/>
                <a:ea typeface="田氏保钓体简" panose="02010800040101010101" pitchFamily="2" charset="-122"/>
                <a:cs typeface="SimSun"/>
              </a:rPr>
              <a:t>的</a:t>
            </a:r>
            <a:r>
              <a:rPr sz="2400" dirty="0" err="1">
                <a:latin typeface="田氏保钓体简" panose="02010800040101010101" pitchFamily="2" charset="-122"/>
                <a:ea typeface="田氏保钓体简" panose="02010800040101010101" pitchFamily="2" charset="-122"/>
                <a:cs typeface="SimSun"/>
              </a:rPr>
              <a:t>平均</a:t>
            </a:r>
            <a:r>
              <a:rPr sz="2400" spc="-15" dirty="0" err="1">
                <a:latin typeface="田氏保钓体简" panose="02010800040101010101" pitchFamily="2" charset="-122"/>
                <a:ea typeface="田氏保钓体简" panose="02010800040101010101" pitchFamily="2" charset="-122"/>
                <a:cs typeface="SimSun"/>
              </a:rPr>
              <a:t>距</a:t>
            </a:r>
            <a:r>
              <a:rPr sz="2400" dirty="0" err="1">
                <a:latin typeface="田氏保钓体简" panose="02010800040101010101" pitchFamily="2" charset="-122"/>
                <a:ea typeface="田氏保钓体简" panose="02010800040101010101" pitchFamily="2" charset="-122"/>
                <a:cs typeface="SimSun"/>
              </a:rPr>
              <a:t>离</a:t>
            </a:r>
            <a:r>
              <a:rPr sz="2400" spc="-5" dirty="0" err="1">
                <a:latin typeface="田氏保钓体简" panose="02010800040101010101" pitchFamily="2" charset="-122"/>
                <a:ea typeface="田氏保钓体简" panose="02010800040101010101" pitchFamily="2" charset="-122"/>
                <a:cs typeface="Times New Roman"/>
              </a:rPr>
              <a:t>a</a:t>
            </a:r>
            <a:r>
              <a:rPr sz="2400" spc="-7" baseline="-21241"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a:t>
            </a:r>
            <a:r>
              <a:rPr sz="2400" spc="-5" dirty="0" err="1">
                <a:latin typeface="田氏保钓体简" panose="02010800040101010101" pitchFamily="2" charset="-122"/>
                <a:ea typeface="田氏保钓体简" panose="02010800040101010101" pitchFamily="2" charset="-122"/>
                <a:cs typeface="Times New Roman"/>
              </a:rPr>
              <a:t>a</a:t>
            </a:r>
            <a:r>
              <a:rPr sz="2400" spc="-7" baseline="-21241"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越小</a:t>
            </a:r>
            <a:r>
              <a:rPr lang="en-US" sz="2400" dirty="0" err="1">
                <a:latin typeface="田氏保钓体简" panose="02010800040101010101" pitchFamily="2" charset="-122"/>
                <a:ea typeface="田氏保钓体简" panose="02010800040101010101" pitchFamily="2" charset="-122"/>
                <a:cs typeface="SimSun"/>
              </a:rPr>
              <a:t>,</a:t>
            </a:r>
            <a:r>
              <a:rPr sz="2400" dirty="0" err="1">
                <a:latin typeface="田氏保钓体简" panose="02010800040101010101" pitchFamily="2" charset="-122"/>
                <a:ea typeface="田氏保钓体简" panose="02010800040101010101" pitchFamily="2" charset="-122"/>
                <a:cs typeface="SimSun"/>
              </a:rPr>
              <a:t>说明样本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越应该被聚类到</a:t>
            </a:r>
            <a:r>
              <a:rPr sz="2400" spc="-15" dirty="0" err="1">
                <a:latin typeface="田氏保钓体简" panose="02010800040101010101" pitchFamily="2" charset="-122"/>
                <a:ea typeface="田氏保钓体简" panose="02010800040101010101" pitchFamily="2" charset="-122"/>
                <a:cs typeface="SimSun"/>
              </a:rPr>
              <a:t>该</a:t>
            </a:r>
            <a:r>
              <a:rPr sz="2400" dirty="0" err="1">
                <a:latin typeface="田氏保钓体简" panose="02010800040101010101" pitchFamily="2" charset="-122"/>
                <a:ea typeface="田氏保钓体简" panose="02010800040101010101" pitchFamily="2" charset="-122"/>
                <a:cs typeface="SimSun"/>
              </a:rPr>
              <a:t>簇。</a:t>
            </a:r>
            <a:r>
              <a:rPr sz="2400" spc="-10" dirty="0" err="1">
                <a:latin typeface="田氏保钓体简" panose="02010800040101010101" pitchFamily="2" charset="-122"/>
                <a:ea typeface="田氏保钓体简" panose="02010800040101010101" pitchFamily="2" charset="-122"/>
                <a:cs typeface="SimSun"/>
              </a:rPr>
              <a:t>将</a:t>
            </a:r>
            <a:r>
              <a:rPr sz="2400" spc="-5" dirty="0" err="1">
                <a:latin typeface="田氏保钓体简" panose="02010800040101010101" pitchFamily="2" charset="-122"/>
                <a:ea typeface="田氏保钓体简" panose="02010800040101010101" pitchFamily="2" charset="-122"/>
                <a:cs typeface="Times New Roman"/>
              </a:rPr>
              <a:t>a</a:t>
            </a:r>
            <a:r>
              <a:rPr sz="2400" spc="-7" baseline="-21241"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称为样本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的</a:t>
            </a:r>
            <a:r>
              <a:rPr sz="2400" dirty="0" err="1">
                <a:solidFill>
                  <a:srgbClr val="0000FF"/>
                </a:solidFill>
                <a:latin typeface="田氏保钓体简" panose="02010800040101010101" pitchFamily="2" charset="-122"/>
                <a:ea typeface="田氏保钓体简" panose="02010800040101010101" pitchFamily="2" charset="-122"/>
                <a:cs typeface="SimSun"/>
              </a:rPr>
              <a:t>簇内不相似度</a:t>
            </a:r>
            <a:r>
              <a:rPr sz="2400" dirty="0">
                <a:latin typeface="田氏保钓体简" panose="02010800040101010101" pitchFamily="2" charset="-122"/>
                <a:ea typeface="田氏保钓体简" panose="02010800040101010101" pitchFamily="2" charset="-122"/>
                <a:cs typeface="SimSun"/>
              </a:rPr>
              <a:t>。</a:t>
            </a:r>
            <a:endParaRPr lang="en-US" sz="2400" dirty="0">
              <a:latin typeface="田氏保钓体简" panose="02010800040101010101" pitchFamily="2" charset="-122"/>
              <a:ea typeface="田氏保钓体简" panose="02010800040101010101" pitchFamily="2" charset="-122"/>
              <a:cs typeface="SimSun"/>
            </a:endParaRPr>
          </a:p>
          <a:p>
            <a:pPr marL="12700" marR="5080">
              <a:lnSpc>
                <a:spcPct val="100000"/>
              </a:lnSpc>
              <a:spcBef>
                <a:spcPts val="625"/>
              </a:spcBef>
              <a:tabLst>
                <a:tab pos="481965" algn="l"/>
                <a:tab pos="482600" algn="l"/>
              </a:tabLst>
            </a:pPr>
            <a:r>
              <a:rPr lang="en-US" sz="2400" spc="-5" dirty="0">
                <a:latin typeface="田氏保钓体简" panose="02010800040101010101" pitchFamily="2" charset="-122"/>
                <a:ea typeface="田氏保钓体简" panose="02010800040101010101" pitchFamily="2" charset="-122"/>
                <a:cs typeface="SimSun"/>
              </a:rPr>
              <a:t>     </a:t>
            </a:r>
            <a:r>
              <a:rPr lang="zh-CN" altLang="en-US" sz="2400" spc="-5" dirty="0">
                <a:latin typeface="田氏保钓体简" panose="02010800040101010101" pitchFamily="2" charset="-122"/>
                <a:ea typeface="田氏保钓体简" panose="02010800040101010101" pitchFamily="2" charset="-122"/>
                <a:cs typeface="SimSun"/>
              </a:rPr>
              <a:t>注意：</a:t>
            </a:r>
            <a:r>
              <a:rPr sz="2400" spc="-5" dirty="0" err="1">
                <a:latin typeface="田氏保钓体简" panose="02010800040101010101" pitchFamily="2" charset="-122"/>
                <a:ea typeface="田氏保钓体简" panose="02010800040101010101" pitchFamily="2" charset="-122"/>
                <a:cs typeface="SimSun"/>
              </a:rPr>
              <a:t>簇</a:t>
            </a:r>
            <a:r>
              <a:rPr sz="2400" spc="-10" dirty="0" err="1">
                <a:latin typeface="田氏保钓体简" panose="02010800040101010101" pitchFamily="2" charset="-122"/>
                <a:ea typeface="田氏保钓体简" panose="02010800040101010101" pitchFamily="2" charset="-122"/>
                <a:cs typeface="Times New Roman"/>
              </a:rPr>
              <a:t>C</a:t>
            </a:r>
            <a:r>
              <a:rPr sz="2400" spc="-5" dirty="0" err="1">
                <a:latin typeface="田氏保钓体简" panose="02010800040101010101" pitchFamily="2" charset="-122"/>
                <a:ea typeface="田氏保钓体简" panose="02010800040101010101" pitchFamily="2" charset="-122"/>
                <a:cs typeface="SimSun"/>
              </a:rPr>
              <a:t>中所有样本的</a:t>
            </a:r>
            <a:r>
              <a:rPr sz="2400" spc="-5" dirty="0" err="1">
                <a:latin typeface="田氏保钓体简" panose="02010800040101010101" pitchFamily="2" charset="-122"/>
                <a:ea typeface="田氏保钓体简" panose="02010800040101010101" pitchFamily="2" charset="-122"/>
                <a:cs typeface="Times New Roman"/>
              </a:rPr>
              <a:t>a</a:t>
            </a:r>
            <a:r>
              <a:rPr sz="2400" spc="-7" baseline="-21072" dirty="0" err="1">
                <a:latin typeface="田氏保钓体简" panose="02010800040101010101" pitchFamily="2" charset="-122"/>
                <a:ea typeface="田氏保钓体简" panose="02010800040101010101" pitchFamily="2" charset="-122"/>
                <a:cs typeface="Times New Roman"/>
              </a:rPr>
              <a:t>i</a:t>
            </a:r>
            <a:r>
              <a:rPr sz="2400" spc="-5" dirty="0" err="1">
                <a:latin typeface="田氏保钓体简" panose="02010800040101010101" pitchFamily="2" charset="-122"/>
                <a:ea typeface="田氏保钓体简" panose="02010800040101010101" pitchFamily="2" charset="-122"/>
                <a:cs typeface="SimSun"/>
              </a:rPr>
              <a:t>均值称为簇</a:t>
            </a:r>
            <a:r>
              <a:rPr sz="2400" spc="-10" dirty="0" err="1">
                <a:latin typeface="田氏保钓体简" panose="02010800040101010101" pitchFamily="2" charset="-122"/>
                <a:ea typeface="田氏保钓体简" panose="02010800040101010101" pitchFamily="2" charset="-122"/>
                <a:cs typeface="Times New Roman"/>
              </a:rPr>
              <a:t>C</a:t>
            </a:r>
            <a:r>
              <a:rPr sz="2400" spc="-5" dirty="0" err="1">
                <a:latin typeface="田氏保钓体简" panose="02010800040101010101" pitchFamily="2" charset="-122"/>
                <a:ea typeface="田氏保钓体简" panose="02010800040101010101" pitchFamily="2" charset="-122"/>
                <a:cs typeface="SimSun"/>
              </a:rPr>
              <a:t>的</a:t>
            </a:r>
            <a:r>
              <a:rPr sz="2400" spc="-5" dirty="0" err="1">
                <a:solidFill>
                  <a:srgbClr val="FF0000"/>
                </a:solidFill>
                <a:latin typeface="田氏保钓体简" panose="02010800040101010101" pitchFamily="2" charset="-122"/>
                <a:ea typeface="田氏保钓体简" panose="02010800040101010101" pitchFamily="2" charset="-122"/>
                <a:cs typeface="SimSun"/>
              </a:rPr>
              <a:t>簇不相似</a:t>
            </a:r>
            <a:r>
              <a:rPr sz="2400" spc="0" dirty="0" err="1">
                <a:solidFill>
                  <a:srgbClr val="FF0000"/>
                </a:solidFill>
                <a:latin typeface="田氏保钓体简" panose="02010800040101010101" pitchFamily="2" charset="-122"/>
                <a:ea typeface="田氏保钓体简" panose="02010800040101010101" pitchFamily="2" charset="-122"/>
                <a:cs typeface="SimSun"/>
              </a:rPr>
              <a:t>度</a:t>
            </a:r>
            <a:r>
              <a:rPr sz="2400" spc="-5" dirty="0">
                <a:latin typeface="田氏保钓体简" panose="02010800040101010101" pitchFamily="2" charset="-122"/>
                <a:ea typeface="田氏保钓体简" panose="02010800040101010101" pitchFamily="2" charset="-122"/>
                <a:cs typeface="SimSun"/>
              </a:rPr>
              <a:t>。</a:t>
            </a:r>
            <a:endParaRPr sz="2400" dirty="0">
              <a:latin typeface="田氏保钓体简" panose="02010800040101010101" pitchFamily="2" charset="-122"/>
              <a:ea typeface="田氏保钓体简" panose="02010800040101010101" pitchFamily="2" charset="-122"/>
              <a:cs typeface="SimSun"/>
            </a:endParaRPr>
          </a:p>
          <a:p>
            <a:pPr marL="355600" marR="66675" indent="-342900">
              <a:lnSpc>
                <a:spcPct val="89700"/>
              </a:lnSpc>
              <a:spcBef>
                <a:spcPts val="919"/>
              </a:spcBef>
              <a:buFont typeface="Arial" panose="020B0604020202020204" pitchFamily="34" charset="0"/>
              <a:buChar char="•"/>
              <a:tabLst>
                <a:tab pos="481965" algn="l"/>
                <a:tab pos="482600" algn="l"/>
              </a:tabLst>
            </a:pPr>
            <a:r>
              <a:rPr sz="2400" dirty="0" err="1">
                <a:latin typeface="田氏保钓体简" panose="02010800040101010101" pitchFamily="2" charset="-122"/>
                <a:ea typeface="田氏保钓体简" panose="02010800040101010101" pitchFamily="2" charset="-122"/>
                <a:cs typeface="SimSun"/>
              </a:rPr>
              <a:t>计算样本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到其他某簇</a:t>
            </a:r>
            <a:r>
              <a:rPr sz="2400" dirty="0" err="1">
                <a:latin typeface="田氏保钓体简" panose="02010800040101010101" pitchFamily="2" charset="-122"/>
                <a:ea typeface="田氏保钓体简" panose="02010800040101010101" pitchFamily="2" charset="-122"/>
                <a:cs typeface="Times New Roman"/>
              </a:rPr>
              <a:t>C</a:t>
            </a:r>
            <a:r>
              <a:rPr sz="2400" baseline="-21241" dirty="0" err="1">
                <a:latin typeface="田氏保钓体简" panose="02010800040101010101" pitchFamily="2" charset="-122"/>
                <a:ea typeface="田氏保钓体简" panose="02010800040101010101" pitchFamily="2" charset="-122"/>
                <a:cs typeface="Times New Roman"/>
              </a:rPr>
              <a:t>j</a:t>
            </a:r>
            <a:r>
              <a:rPr sz="2400" dirty="0" err="1">
                <a:latin typeface="田氏保钓体简" panose="02010800040101010101" pitchFamily="2" charset="-122"/>
                <a:ea typeface="田氏保钓体简" panose="02010800040101010101" pitchFamily="2" charset="-122"/>
                <a:cs typeface="SimSun"/>
              </a:rPr>
              <a:t>的所有样</a:t>
            </a:r>
            <a:r>
              <a:rPr sz="2400" spc="-15" dirty="0" err="1">
                <a:latin typeface="田氏保钓体简" panose="02010800040101010101" pitchFamily="2" charset="-122"/>
                <a:ea typeface="田氏保钓体简" panose="02010800040101010101" pitchFamily="2" charset="-122"/>
                <a:cs typeface="SimSun"/>
              </a:rPr>
              <a:t>本</a:t>
            </a:r>
            <a:r>
              <a:rPr sz="2400" dirty="0" err="1">
                <a:latin typeface="田氏保钓体简" panose="02010800040101010101" pitchFamily="2" charset="-122"/>
                <a:ea typeface="田氏保钓体简" panose="02010800040101010101" pitchFamily="2" charset="-122"/>
                <a:cs typeface="SimSun"/>
              </a:rPr>
              <a:t>的平</a:t>
            </a:r>
            <a:r>
              <a:rPr sz="2400" spc="-15" dirty="0" err="1">
                <a:latin typeface="田氏保钓体简" panose="02010800040101010101" pitchFamily="2" charset="-122"/>
                <a:ea typeface="田氏保钓体简" panose="02010800040101010101" pitchFamily="2" charset="-122"/>
                <a:cs typeface="SimSun"/>
              </a:rPr>
              <a:t>均</a:t>
            </a:r>
            <a:r>
              <a:rPr sz="2400" dirty="0" err="1">
                <a:latin typeface="田氏保钓体简" panose="02010800040101010101" pitchFamily="2" charset="-122"/>
                <a:ea typeface="田氏保钓体简" panose="02010800040101010101" pitchFamily="2" charset="-122"/>
                <a:cs typeface="SimSun"/>
              </a:rPr>
              <a:t>距离</a:t>
            </a:r>
            <a:r>
              <a:rPr sz="2400" dirty="0" err="1">
                <a:latin typeface="田氏保钓体简" panose="02010800040101010101" pitchFamily="2" charset="-122"/>
                <a:ea typeface="田氏保钓体简" panose="02010800040101010101" pitchFamily="2" charset="-122"/>
                <a:cs typeface="Times New Roman"/>
              </a:rPr>
              <a:t>b</a:t>
            </a:r>
            <a:r>
              <a:rPr sz="2400" baseline="-21241" dirty="0" err="1">
                <a:latin typeface="田氏保钓体简" panose="02010800040101010101" pitchFamily="2" charset="-122"/>
                <a:ea typeface="田氏保钓体简" panose="02010800040101010101" pitchFamily="2" charset="-122"/>
                <a:cs typeface="Times New Roman"/>
              </a:rPr>
              <a:t>ij</a:t>
            </a:r>
            <a:r>
              <a:rPr sz="2400" dirty="0" err="1">
                <a:latin typeface="田氏保钓体简" panose="02010800040101010101" pitchFamily="2" charset="-122"/>
                <a:ea typeface="田氏保钓体简" panose="02010800040101010101" pitchFamily="2" charset="-122"/>
                <a:cs typeface="SimSun"/>
              </a:rPr>
              <a:t>，称为样本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与簇</a:t>
            </a:r>
            <a:r>
              <a:rPr sz="2400" dirty="0" err="1">
                <a:latin typeface="田氏保钓体简" panose="02010800040101010101" pitchFamily="2" charset="-122"/>
                <a:ea typeface="田氏保钓体简" panose="02010800040101010101" pitchFamily="2" charset="-122"/>
                <a:cs typeface="Times New Roman"/>
              </a:rPr>
              <a:t>C</a:t>
            </a:r>
            <a:r>
              <a:rPr sz="2400" baseline="-21241" dirty="0" err="1">
                <a:latin typeface="田氏保钓体简" panose="02010800040101010101" pitchFamily="2" charset="-122"/>
                <a:ea typeface="田氏保钓体简" panose="02010800040101010101" pitchFamily="2" charset="-122"/>
                <a:cs typeface="Times New Roman"/>
              </a:rPr>
              <a:t>j</a:t>
            </a:r>
            <a:r>
              <a:rPr sz="2400" dirty="0" err="1">
                <a:latin typeface="田氏保钓体简" panose="02010800040101010101" pitchFamily="2" charset="-122"/>
                <a:ea typeface="田氏保钓体简" panose="02010800040101010101" pitchFamily="2" charset="-122"/>
                <a:cs typeface="SimSun"/>
              </a:rPr>
              <a:t>的不相似度。定</a:t>
            </a:r>
            <a:r>
              <a:rPr sz="2400" spc="-15" dirty="0" err="1">
                <a:latin typeface="田氏保钓体简" panose="02010800040101010101" pitchFamily="2" charset="-122"/>
                <a:ea typeface="田氏保钓体简" panose="02010800040101010101" pitchFamily="2" charset="-122"/>
                <a:cs typeface="SimSun"/>
              </a:rPr>
              <a:t>义</a:t>
            </a:r>
            <a:r>
              <a:rPr sz="2400" dirty="0" err="1">
                <a:latin typeface="田氏保钓体简" panose="02010800040101010101" pitchFamily="2" charset="-122"/>
                <a:ea typeface="田氏保钓体简" panose="02010800040101010101" pitchFamily="2" charset="-122"/>
                <a:cs typeface="SimSun"/>
              </a:rPr>
              <a:t>为样</a:t>
            </a:r>
            <a:r>
              <a:rPr sz="2400" spc="-10" dirty="0" err="1">
                <a:latin typeface="田氏保钓体简" panose="02010800040101010101" pitchFamily="2" charset="-122"/>
                <a:ea typeface="田氏保钓体简" panose="02010800040101010101" pitchFamily="2" charset="-122"/>
                <a:cs typeface="SimSun"/>
              </a:rPr>
              <a:t>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的</a:t>
            </a:r>
            <a:r>
              <a:rPr sz="2400" dirty="0" err="1">
                <a:solidFill>
                  <a:srgbClr val="0000FF"/>
                </a:solidFill>
                <a:latin typeface="田氏保钓体简" panose="02010800040101010101" pitchFamily="2" charset="-122"/>
                <a:ea typeface="田氏保钓体简" panose="02010800040101010101" pitchFamily="2" charset="-122"/>
                <a:cs typeface="SimSun"/>
              </a:rPr>
              <a:t>簇间不相似度</a:t>
            </a:r>
            <a:r>
              <a:rPr sz="2400" spc="-577" baseline="-2136" dirty="0">
                <a:solidFill>
                  <a:srgbClr val="0000FF"/>
                </a:solidFill>
                <a:latin typeface="田氏保钓体简" panose="02010800040101010101" pitchFamily="2" charset="-122"/>
                <a:ea typeface="田氏保钓体简" panose="02010800040101010101" pitchFamily="2" charset="-122"/>
                <a:cs typeface="SimSun"/>
              </a:rPr>
              <a:t>：</a:t>
            </a:r>
            <a:endParaRPr lang="en-US" sz="2400" spc="-577" baseline="-2136" dirty="0">
              <a:solidFill>
                <a:srgbClr val="0000FF"/>
              </a:solidFill>
              <a:latin typeface="田氏保钓体简" panose="02010800040101010101" pitchFamily="2" charset="-122"/>
              <a:ea typeface="田氏保钓体简" panose="02010800040101010101" pitchFamily="2" charset="-122"/>
              <a:cs typeface="SimSun"/>
            </a:endParaRPr>
          </a:p>
          <a:p>
            <a:pPr marL="355600" marR="66675" indent="-342900">
              <a:lnSpc>
                <a:spcPct val="89700"/>
              </a:lnSpc>
              <a:spcBef>
                <a:spcPts val="919"/>
              </a:spcBef>
              <a:buFont typeface="Arial" panose="020B0604020202020204" pitchFamily="34" charset="0"/>
              <a:buChar char="•"/>
              <a:tabLst>
                <a:tab pos="481965" algn="l"/>
                <a:tab pos="482600" algn="l"/>
              </a:tabLst>
            </a:pPr>
            <a:endParaRPr lang="en-US" sz="2400" spc="-577" baseline="-2136" dirty="0">
              <a:solidFill>
                <a:srgbClr val="0000FF"/>
              </a:solidFill>
              <a:latin typeface="田氏保钓体简" panose="02010800040101010101" pitchFamily="2" charset="-122"/>
              <a:ea typeface="田氏保钓体简" panose="02010800040101010101" pitchFamily="2" charset="-122"/>
              <a:cs typeface="Times New Roman"/>
            </a:endParaRPr>
          </a:p>
          <a:p>
            <a:pPr marL="12700" marR="66675">
              <a:lnSpc>
                <a:spcPct val="89700"/>
              </a:lnSpc>
              <a:spcBef>
                <a:spcPts val="919"/>
              </a:spcBef>
              <a:tabLst>
                <a:tab pos="481965" algn="l"/>
                <a:tab pos="482600" algn="l"/>
              </a:tabLst>
            </a:pPr>
            <a:r>
              <a:rPr lang="zh-CN" altLang="en-US" sz="2400" spc="-5" dirty="0">
                <a:latin typeface="田氏保钓体简" panose="02010800040101010101" pitchFamily="2" charset="-122"/>
                <a:ea typeface="田氏保钓体简" panose="02010800040101010101" pitchFamily="2" charset="-122"/>
                <a:cs typeface="SimSun"/>
              </a:rPr>
              <a:t>     注意：</a:t>
            </a:r>
            <a:r>
              <a:rPr sz="2400" dirty="0" err="1">
                <a:latin typeface="田氏保钓体简" panose="02010800040101010101" pitchFamily="2" charset="-122"/>
                <a:ea typeface="田氏保钓体简" panose="02010800040101010101" pitchFamily="2" charset="-122"/>
                <a:cs typeface="Times New Roman"/>
              </a:rPr>
              <a:t>b</a:t>
            </a:r>
            <a:r>
              <a:rPr sz="2400" baseline="-21072" dirty="0" err="1">
                <a:latin typeface="田氏保钓体简" panose="02010800040101010101" pitchFamily="2" charset="-122"/>
                <a:ea typeface="田氏保钓体简" panose="02010800040101010101" pitchFamily="2" charset="-122"/>
                <a:cs typeface="Times New Roman"/>
              </a:rPr>
              <a:t>i</a:t>
            </a:r>
            <a:r>
              <a:rPr sz="2400" spc="-5" dirty="0" err="1">
                <a:latin typeface="田氏保钓体简" panose="02010800040101010101" pitchFamily="2" charset="-122"/>
                <a:ea typeface="田氏保钓体简" panose="02010800040101010101" pitchFamily="2" charset="-122"/>
                <a:cs typeface="SimSun"/>
              </a:rPr>
              <a:t>越大，说明样本</a:t>
            </a:r>
            <a:r>
              <a:rPr sz="2400" spc="-5" dirty="0" err="1">
                <a:latin typeface="田氏保钓体简" panose="02010800040101010101" pitchFamily="2" charset="-122"/>
                <a:ea typeface="田氏保钓体简" panose="02010800040101010101" pitchFamily="2" charset="-122"/>
                <a:cs typeface="Times New Roman"/>
              </a:rPr>
              <a:t>i</a:t>
            </a:r>
            <a:r>
              <a:rPr sz="2400" spc="-5" dirty="0" err="1">
                <a:latin typeface="田氏保钓体简" panose="02010800040101010101" pitchFamily="2" charset="-122"/>
                <a:ea typeface="田氏保钓体简" panose="02010800040101010101" pitchFamily="2" charset="-122"/>
                <a:cs typeface="SimSun"/>
              </a:rPr>
              <a:t>越不属于其他簇</a:t>
            </a:r>
            <a:r>
              <a:rPr sz="2400" spc="-5" dirty="0">
                <a:latin typeface="田氏保钓体简" panose="02010800040101010101" pitchFamily="2" charset="-122"/>
                <a:ea typeface="田氏保钓体简" panose="02010800040101010101" pitchFamily="2" charset="-122"/>
                <a:cs typeface="SimSun"/>
              </a:rPr>
              <a:t>。</a:t>
            </a:r>
            <a:endParaRPr sz="2400" dirty="0">
              <a:latin typeface="田氏保钓体简" panose="02010800040101010101" pitchFamily="2" charset="-122"/>
              <a:ea typeface="田氏保钓体简" panose="02010800040101010101" pitchFamily="2" charset="-122"/>
              <a:cs typeface="SimSun"/>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5330292"/>
            <a:ext cx="2952328" cy="402964"/>
          </a:xfrm>
          <a:prstGeom prst="rect">
            <a:avLst/>
          </a:prstGeom>
        </p:spPr>
      </p:pic>
    </p:spTree>
    <p:extLst>
      <p:ext uri="{BB962C8B-B14F-4D97-AF65-F5344CB8AC3E}">
        <p14:creationId xmlns:p14="http://schemas.microsoft.com/office/powerpoint/2010/main" val="3869378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聚类的衡量指标</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38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object 7"/>
          <p:cNvSpPr txBox="1"/>
          <p:nvPr/>
        </p:nvSpPr>
        <p:spPr>
          <a:xfrm>
            <a:off x="107504" y="2060848"/>
            <a:ext cx="8239587" cy="829073"/>
          </a:xfrm>
          <a:prstGeom prst="rect">
            <a:avLst/>
          </a:prstGeom>
        </p:spPr>
        <p:txBody>
          <a:bodyPr vert="horz" wrap="square" lIns="0" tIns="89535" rIns="0" bIns="0" rtlCol="0">
            <a:spAutoFit/>
          </a:bodyPr>
          <a:lstStyle/>
          <a:p>
            <a:pPr marL="481965" marR="5080" indent="-469900">
              <a:spcBef>
                <a:spcPts val="705"/>
              </a:spcBef>
              <a:tabLst>
                <a:tab pos="481965" algn="l"/>
              </a:tabLst>
            </a:pPr>
            <a:r>
              <a:rPr lang="en-US" sz="2400" dirty="0">
                <a:latin typeface="田氏保钓体简" panose="02010800040101010101" pitchFamily="2" charset="-122"/>
                <a:ea typeface="田氏保钓体简" panose="02010800040101010101" pitchFamily="2" charset="-122"/>
                <a:cs typeface="SimSun"/>
              </a:rPr>
              <a:t>      </a:t>
            </a:r>
            <a:r>
              <a:rPr sz="2400" dirty="0" err="1">
                <a:latin typeface="田氏保钓体简" panose="02010800040101010101" pitchFamily="2" charset="-122"/>
                <a:ea typeface="田氏保钓体简" panose="02010800040101010101" pitchFamily="2" charset="-122"/>
                <a:cs typeface="SimSun"/>
              </a:rPr>
              <a:t>根据样本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的簇内不相似</a:t>
            </a:r>
            <a:r>
              <a:rPr sz="2400" spc="0" dirty="0" err="1">
                <a:latin typeface="田氏保钓体简" panose="02010800040101010101" pitchFamily="2" charset="-122"/>
                <a:ea typeface="田氏保钓体简" panose="02010800040101010101" pitchFamily="2" charset="-122"/>
                <a:cs typeface="SimSun"/>
              </a:rPr>
              <a:t>度</a:t>
            </a:r>
            <a:r>
              <a:rPr sz="2400" spc="-5" dirty="0" err="1">
                <a:latin typeface="田氏保钓体简" panose="02010800040101010101" pitchFamily="2" charset="-122"/>
                <a:ea typeface="田氏保钓体简" panose="02010800040101010101" pitchFamily="2" charset="-122"/>
                <a:cs typeface="Times New Roman"/>
              </a:rPr>
              <a:t>a</a:t>
            </a:r>
            <a:r>
              <a:rPr sz="2400" baseline="-21241" dirty="0" err="1">
                <a:latin typeface="田氏保钓体简" panose="02010800040101010101" pitchFamily="2" charset="-122"/>
                <a:ea typeface="田氏保钓体简" panose="02010800040101010101" pitchFamily="2" charset="-122"/>
                <a:cs typeface="Times New Roman"/>
              </a:rPr>
              <a:t>i</a:t>
            </a:r>
            <a:r>
              <a:rPr sz="2400" spc="0" dirty="0" err="1">
                <a:latin typeface="田氏保钓体简" panose="02010800040101010101" pitchFamily="2" charset="-122"/>
                <a:ea typeface="田氏保钓体简" panose="02010800040101010101" pitchFamily="2" charset="-122"/>
                <a:cs typeface="SimSun"/>
              </a:rPr>
              <a:t>和簇</a:t>
            </a:r>
            <a:r>
              <a:rPr sz="2400" spc="-15" dirty="0" err="1">
                <a:latin typeface="田氏保钓体简" panose="02010800040101010101" pitchFamily="2" charset="-122"/>
                <a:ea typeface="田氏保钓体简" panose="02010800040101010101" pitchFamily="2" charset="-122"/>
                <a:cs typeface="SimSun"/>
              </a:rPr>
              <a:t>间</a:t>
            </a:r>
            <a:r>
              <a:rPr sz="2400" spc="0" dirty="0" err="1">
                <a:latin typeface="田氏保钓体简" panose="02010800040101010101" pitchFamily="2" charset="-122"/>
                <a:ea typeface="田氏保钓体简" panose="02010800040101010101" pitchFamily="2" charset="-122"/>
                <a:cs typeface="SimSun"/>
              </a:rPr>
              <a:t>不相</a:t>
            </a:r>
            <a:r>
              <a:rPr sz="2400" spc="-15" dirty="0" err="1">
                <a:latin typeface="田氏保钓体简" panose="02010800040101010101" pitchFamily="2" charset="-122"/>
                <a:ea typeface="田氏保钓体简" panose="02010800040101010101" pitchFamily="2" charset="-122"/>
                <a:cs typeface="SimSun"/>
              </a:rPr>
              <a:t>似</a:t>
            </a:r>
            <a:r>
              <a:rPr sz="2400" dirty="0" err="1">
                <a:latin typeface="田氏保钓体简" panose="02010800040101010101" pitchFamily="2" charset="-122"/>
                <a:ea typeface="田氏保钓体简" panose="02010800040101010101" pitchFamily="2" charset="-122"/>
                <a:cs typeface="SimSun"/>
              </a:rPr>
              <a:t>度</a:t>
            </a:r>
            <a:r>
              <a:rPr sz="2400" spc="-10" dirty="0" err="1">
                <a:latin typeface="田氏保钓体简" panose="02010800040101010101" pitchFamily="2" charset="-122"/>
                <a:ea typeface="田氏保钓体简" panose="02010800040101010101" pitchFamily="2" charset="-122"/>
                <a:cs typeface="Times New Roman"/>
              </a:rPr>
              <a:t>b</a:t>
            </a:r>
            <a:r>
              <a:rPr sz="2400" baseline="-21241"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，定义样本</a:t>
            </a:r>
            <a:r>
              <a:rPr sz="2400" spc="-5"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的轮廓系数</a:t>
            </a:r>
            <a:r>
              <a:rPr sz="2400" dirty="0">
                <a:latin typeface="田氏保钓体简" panose="02010800040101010101" pitchFamily="2" charset="-122"/>
                <a:ea typeface="田氏保钓体简" panose="02010800040101010101" pitchFamily="2" charset="-122"/>
                <a:cs typeface="SimSun"/>
              </a:rPr>
              <a:t>：</a:t>
            </a:r>
          </a:p>
        </p:txBody>
      </p:sp>
      <p:sp>
        <p:nvSpPr>
          <p:cNvPr id="12" name="object 8"/>
          <p:cNvSpPr txBox="1"/>
          <p:nvPr/>
        </p:nvSpPr>
        <p:spPr>
          <a:xfrm>
            <a:off x="557099" y="4581128"/>
            <a:ext cx="7687309" cy="2016578"/>
          </a:xfrm>
          <a:prstGeom prst="rect">
            <a:avLst/>
          </a:prstGeom>
        </p:spPr>
        <p:txBody>
          <a:bodyPr vert="horz" wrap="square" lIns="0" tIns="92075" rIns="0" bIns="0" rtlCol="0">
            <a:spAutoFit/>
          </a:bodyPr>
          <a:lstStyle/>
          <a:p>
            <a:pPr marL="12700" marR="5080">
              <a:spcBef>
                <a:spcPts val="725"/>
              </a:spcBef>
              <a:buClr>
                <a:srgbClr val="CC0000"/>
              </a:buClr>
              <a:tabLst>
                <a:tab pos="481965" algn="l"/>
                <a:tab pos="482600" algn="l"/>
              </a:tabLst>
            </a:pPr>
            <a:r>
              <a:rPr sz="2400" spc="-5" dirty="0">
                <a:latin typeface="田氏保钓体简" panose="02010800040101010101" pitchFamily="2" charset="-122"/>
                <a:ea typeface="田氏保钓体简" panose="02010800040101010101" pitchFamily="2" charset="-122"/>
                <a:cs typeface="Times New Roman"/>
              </a:rPr>
              <a:t>s</a:t>
            </a:r>
            <a:r>
              <a:rPr sz="2400" spc="-7" baseline="-21241"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接近</a:t>
            </a:r>
            <a:r>
              <a:rPr sz="2400" dirty="0">
                <a:latin typeface="田氏保钓体简" panose="02010800040101010101" pitchFamily="2" charset="-122"/>
                <a:ea typeface="田氏保钓体简" panose="02010800040101010101" pitchFamily="2" charset="-122"/>
                <a:cs typeface="Times New Roman"/>
              </a:rPr>
              <a:t>1</a:t>
            </a:r>
            <a:r>
              <a:rPr sz="2400" dirty="0">
                <a:latin typeface="田氏保钓体简" panose="02010800040101010101" pitchFamily="2" charset="-122"/>
                <a:ea typeface="田氏保钓体简" panose="02010800040101010101" pitchFamily="2" charset="-122"/>
                <a:cs typeface="SimSun"/>
              </a:rPr>
              <a:t>，则说明样本</a:t>
            </a:r>
            <a:r>
              <a:rPr sz="2400" spc="-5"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聚类合理</a:t>
            </a:r>
            <a:r>
              <a:rPr sz="2400" spc="-5" dirty="0">
                <a:latin typeface="田氏保钓体简" panose="02010800040101010101" pitchFamily="2" charset="-122"/>
                <a:ea typeface="田氏保钓体简" panose="02010800040101010101" pitchFamily="2" charset="-122"/>
                <a:cs typeface="SimSun"/>
              </a:rPr>
              <a:t>；</a:t>
            </a:r>
            <a:r>
              <a:rPr sz="2400" spc="-5" dirty="0">
                <a:latin typeface="田氏保钓体简" panose="02010800040101010101" pitchFamily="2" charset="-122"/>
                <a:ea typeface="田氏保钓体简" panose="02010800040101010101" pitchFamily="2" charset="-122"/>
                <a:cs typeface="Times New Roman"/>
              </a:rPr>
              <a:t>s</a:t>
            </a:r>
            <a:r>
              <a:rPr sz="2400" spc="-7" baseline="-21241"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接近</a:t>
            </a:r>
            <a:r>
              <a:rPr sz="2400" dirty="0">
                <a:latin typeface="田氏保钓体简" panose="02010800040101010101" pitchFamily="2" charset="-122"/>
                <a:ea typeface="田氏保钓体简" panose="02010800040101010101" pitchFamily="2" charset="-122"/>
                <a:cs typeface="Times New Roman"/>
              </a:rPr>
              <a:t>-1</a:t>
            </a:r>
            <a:r>
              <a:rPr sz="2400" dirty="0">
                <a:latin typeface="田氏保钓体简" panose="02010800040101010101" pitchFamily="2" charset="-122"/>
                <a:ea typeface="田氏保钓体简" panose="02010800040101010101" pitchFamily="2" charset="-122"/>
                <a:cs typeface="SimSun"/>
              </a:rPr>
              <a:t>，</a:t>
            </a:r>
            <a:r>
              <a:rPr sz="2400" spc="-15" dirty="0">
                <a:latin typeface="田氏保钓体简" panose="02010800040101010101" pitchFamily="2" charset="-122"/>
                <a:ea typeface="田氏保钓体简" panose="02010800040101010101" pitchFamily="2" charset="-122"/>
                <a:cs typeface="SimSun"/>
              </a:rPr>
              <a:t>则</a:t>
            </a:r>
            <a:r>
              <a:rPr sz="2400" dirty="0">
                <a:latin typeface="田氏保钓体简" panose="02010800040101010101" pitchFamily="2" charset="-122"/>
                <a:ea typeface="田氏保钓体简" panose="02010800040101010101" pitchFamily="2" charset="-122"/>
                <a:cs typeface="SimSun"/>
              </a:rPr>
              <a:t>说明样本</a:t>
            </a:r>
            <a:r>
              <a:rPr sz="2400" spc="-5"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更应该分类到另外的</a:t>
            </a:r>
            <a:r>
              <a:rPr sz="2400" spc="-15" dirty="0">
                <a:latin typeface="田氏保钓体简" panose="02010800040101010101" pitchFamily="2" charset="-122"/>
                <a:ea typeface="田氏保钓体简" panose="02010800040101010101" pitchFamily="2" charset="-122"/>
                <a:cs typeface="SimSun"/>
              </a:rPr>
              <a:t>簇</a:t>
            </a:r>
            <a:r>
              <a:rPr sz="2400" dirty="0">
                <a:latin typeface="田氏保钓体简" panose="02010800040101010101" pitchFamily="2" charset="-122"/>
                <a:ea typeface="田氏保钓体简" panose="02010800040101010101" pitchFamily="2" charset="-122"/>
                <a:cs typeface="SimSun"/>
              </a:rPr>
              <a:t>；</a:t>
            </a:r>
            <a:r>
              <a:rPr sz="2400" spc="0" dirty="0">
                <a:latin typeface="田氏保钓体简" panose="02010800040101010101" pitchFamily="2" charset="-122"/>
                <a:ea typeface="田氏保钓体简" panose="02010800040101010101" pitchFamily="2" charset="-122"/>
                <a:cs typeface="SimSun"/>
              </a:rPr>
              <a:t>若</a:t>
            </a:r>
            <a:r>
              <a:rPr sz="2400" spc="-5" dirty="0">
                <a:latin typeface="田氏保钓体简" panose="02010800040101010101" pitchFamily="2" charset="-122"/>
                <a:ea typeface="田氏保钓体简" panose="02010800040101010101" pitchFamily="2" charset="-122"/>
                <a:cs typeface="Times New Roman"/>
              </a:rPr>
              <a:t>s</a:t>
            </a:r>
            <a:r>
              <a:rPr sz="2400" spc="-7" baseline="-21241"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近似为</a:t>
            </a:r>
            <a:r>
              <a:rPr sz="2400" spc="-5" dirty="0">
                <a:latin typeface="田氏保钓体简" panose="02010800040101010101" pitchFamily="2" charset="-122"/>
                <a:ea typeface="田氏保钓体简" panose="02010800040101010101" pitchFamily="2" charset="-122"/>
                <a:cs typeface="Times New Roman"/>
              </a:rPr>
              <a:t>0</a:t>
            </a:r>
            <a:r>
              <a:rPr sz="2400" spc="-5" dirty="0">
                <a:latin typeface="田氏保钓体简" panose="02010800040101010101" pitchFamily="2" charset="-122"/>
                <a:ea typeface="田氏保钓体简" panose="02010800040101010101" pitchFamily="2" charset="-122"/>
                <a:cs typeface="SimSun"/>
              </a:rPr>
              <a:t>，</a:t>
            </a:r>
            <a:r>
              <a:rPr sz="2400" spc="-15" dirty="0">
                <a:latin typeface="田氏保钓体简" panose="02010800040101010101" pitchFamily="2" charset="-122"/>
                <a:ea typeface="田氏保钓体简" panose="02010800040101010101" pitchFamily="2" charset="-122"/>
                <a:cs typeface="SimSun"/>
              </a:rPr>
              <a:t>则</a:t>
            </a:r>
            <a:r>
              <a:rPr sz="2400" spc="0" dirty="0">
                <a:latin typeface="田氏保钓体简" panose="02010800040101010101" pitchFamily="2" charset="-122"/>
                <a:ea typeface="田氏保钓体简" panose="02010800040101010101" pitchFamily="2" charset="-122"/>
                <a:cs typeface="SimSun"/>
              </a:rPr>
              <a:t>说</a:t>
            </a:r>
            <a:r>
              <a:rPr sz="2400" dirty="0">
                <a:latin typeface="田氏保钓体简" panose="02010800040101010101" pitchFamily="2" charset="-122"/>
                <a:ea typeface="田氏保钓体简" panose="02010800040101010101" pitchFamily="2" charset="-122"/>
                <a:cs typeface="SimSun"/>
              </a:rPr>
              <a:t>明样本</a:t>
            </a:r>
            <a:r>
              <a:rPr sz="2400" spc="-5" dirty="0">
                <a:latin typeface="田氏保钓体简" panose="02010800040101010101" pitchFamily="2" charset="-122"/>
                <a:ea typeface="田氏保钓体简" panose="02010800040101010101" pitchFamily="2" charset="-122"/>
                <a:cs typeface="Times New Roman"/>
              </a:rPr>
              <a:t>i</a:t>
            </a:r>
            <a:r>
              <a:rPr sz="2400" dirty="0">
                <a:latin typeface="田氏保钓体简" panose="02010800040101010101" pitchFamily="2" charset="-122"/>
                <a:ea typeface="田氏保钓体简" panose="02010800040101010101" pitchFamily="2" charset="-122"/>
                <a:cs typeface="SimSun"/>
              </a:rPr>
              <a:t>在两个簇的边界上。</a:t>
            </a:r>
          </a:p>
          <a:p>
            <a:pPr marL="12700" marR="67945">
              <a:spcBef>
                <a:spcPts val="625"/>
              </a:spcBef>
              <a:buClr>
                <a:srgbClr val="CC0000"/>
              </a:buClr>
              <a:tabLst>
                <a:tab pos="481965" algn="l"/>
                <a:tab pos="482600" algn="l"/>
              </a:tabLst>
            </a:pPr>
            <a:r>
              <a:rPr sz="2400" dirty="0" err="1">
                <a:latin typeface="田氏保钓体简" panose="02010800040101010101" pitchFamily="2" charset="-122"/>
                <a:ea typeface="田氏保钓体简" panose="02010800040101010101" pitchFamily="2" charset="-122"/>
                <a:cs typeface="SimSun"/>
              </a:rPr>
              <a:t>所有样本的</a:t>
            </a:r>
            <a:r>
              <a:rPr sz="2400" spc="-5" dirty="0" err="1">
                <a:latin typeface="田氏保钓体简" panose="02010800040101010101" pitchFamily="2" charset="-122"/>
                <a:ea typeface="田氏保钓体简" panose="02010800040101010101" pitchFamily="2" charset="-122"/>
                <a:cs typeface="Times New Roman"/>
              </a:rPr>
              <a:t>s</a:t>
            </a:r>
            <a:r>
              <a:rPr sz="2400" spc="-7" baseline="-21241" dirty="0" err="1">
                <a:latin typeface="田氏保钓体简" panose="02010800040101010101" pitchFamily="2" charset="-122"/>
                <a:ea typeface="田氏保钓体简" panose="02010800040101010101" pitchFamily="2" charset="-122"/>
                <a:cs typeface="Times New Roman"/>
              </a:rPr>
              <a:t>i</a:t>
            </a:r>
            <a:r>
              <a:rPr sz="2400" dirty="0" err="1">
                <a:latin typeface="田氏保钓体简" panose="02010800040101010101" pitchFamily="2" charset="-122"/>
                <a:ea typeface="田氏保钓体简" panose="02010800040101010101" pitchFamily="2" charset="-122"/>
                <a:cs typeface="SimSun"/>
              </a:rPr>
              <a:t>的均值称为聚类结</a:t>
            </a:r>
            <a:r>
              <a:rPr sz="2400" spc="-15" dirty="0" err="1">
                <a:latin typeface="田氏保钓体简" panose="02010800040101010101" pitchFamily="2" charset="-122"/>
                <a:ea typeface="田氏保钓体简" panose="02010800040101010101" pitchFamily="2" charset="-122"/>
                <a:cs typeface="SimSun"/>
              </a:rPr>
              <a:t>果</a:t>
            </a:r>
            <a:r>
              <a:rPr sz="2400" dirty="0" err="1">
                <a:latin typeface="田氏保钓体简" panose="02010800040101010101" pitchFamily="2" charset="-122"/>
                <a:ea typeface="田氏保钓体简" panose="02010800040101010101" pitchFamily="2" charset="-122"/>
                <a:cs typeface="SimSun"/>
              </a:rPr>
              <a:t>的</a:t>
            </a:r>
            <a:r>
              <a:rPr sz="2400" dirty="0" err="1">
                <a:solidFill>
                  <a:srgbClr val="FF0000"/>
                </a:solidFill>
                <a:latin typeface="田氏保钓体简" panose="02010800040101010101" pitchFamily="2" charset="-122"/>
                <a:ea typeface="田氏保钓体简" panose="02010800040101010101" pitchFamily="2" charset="-122"/>
                <a:cs typeface="SimSun"/>
              </a:rPr>
              <a:t>轮</a:t>
            </a:r>
            <a:r>
              <a:rPr sz="2400" spc="-15" dirty="0" err="1">
                <a:solidFill>
                  <a:srgbClr val="FF0000"/>
                </a:solidFill>
                <a:latin typeface="田氏保钓体简" panose="02010800040101010101" pitchFamily="2" charset="-122"/>
                <a:ea typeface="田氏保钓体简" panose="02010800040101010101" pitchFamily="2" charset="-122"/>
                <a:cs typeface="SimSun"/>
              </a:rPr>
              <a:t>廓</a:t>
            </a:r>
            <a:r>
              <a:rPr sz="2400" dirty="0" err="1">
                <a:solidFill>
                  <a:srgbClr val="FF0000"/>
                </a:solidFill>
                <a:latin typeface="田氏保钓体简" panose="02010800040101010101" pitchFamily="2" charset="-122"/>
                <a:ea typeface="田氏保钓体简" panose="02010800040101010101" pitchFamily="2" charset="-122"/>
                <a:cs typeface="SimSun"/>
              </a:rPr>
              <a:t>系数</a:t>
            </a:r>
            <a:r>
              <a:rPr sz="2400" spc="-15" dirty="0" err="1">
                <a:latin typeface="田氏保钓体简" panose="02010800040101010101" pitchFamily="2" charset="-122"/>
                <a:ea typeface="田氏保钓体简" panose="02010800040101010101" pitchFamily="2" charset="-122"/>
                <a:cs typeface="SimSun"/>
              </a:rPr>
              <a:t>，</a:t>
            </a:r>
            <a:r>
              <a:rPr sz="2400" dirty="0" err="1">
                <a:latin typeface="田氏保钓体简" panose="02010800040101010101" pitchFamily="2" charset="-122"/>
                <a:ea typeface="田氏保钓体简" panose="02010800040101010101" pitchFamily="2" charset="-122"/>
                <a:cs typeface="SimSun"/>
              </a:rPr>
              <a:t>是该聚类是否合理、有效</a:t>
            </a:r>
            <a:r>
              <a:rPr sz="2400" spc="-15" dirty="0" err="1">
                <a:latin typeface="田氏保钓体简" panose="02010800040101010101" pitchFamily="2" charset="-122"/>
                <a:ea typeface="田氏保钓体简" panose="02010800040101010101" pitchFamily="2" charset="-122"/>
                <a:cs typeface="SimSun"/>
              </a:rPr>
              <a:t>的</a:t>
            </a:r>
            <a:r>
              <a:rPr sz="2400" dirty="0" err="1">
                <a:latin typeface="田氏保钓体简" panose="02010800040101010101" pitchFamily="2" charset="-122"/>
                <a:ea typeface="田氏保钓体简" panose="02010800040101010101" pitchFamily="2" charset="-122"/>
                <a:cs typeface="SimSun"/>
              </a:rPr>
              <a:t>度量</a:t>
            </a:r>
            <a:r>
              <a:rPr sz="2400" dirty="0">
                <a:latin typeface="田氏保钓体简" panose="02010800040101010101" pitchFamily="2" charset="-122"/>
                <a:ea typeface="田氏保钓体简" panose="02010800040101010101" pitchFamily="2" charset="-122"/>
                <a:cs typeface="SimSun"/>
              </a:rPr>
              <a:t>。</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686" y="3286316"/>
            <a:ext cx="2234218" cy="758531"/>
          </a:xfrm>
          <a:prstGeom prst="rect">
            <a:avLst/>
          </a:prstGeom>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2780928"/>
            <a:ext cx="2664296" cy="1780799"/>
          </a:xfrm>
          <a:prstGeom prst="rect">
            <a:avLst/>
          </a:prstGeom>
        </p:spPr>
      </p:pic>
    </p:spTree>
    <p:extLst>
      <p:ext uri="{BB962C8B-B14F-4D97-AF65-F5344CB8AC3E}">
        <p14:creationId xmlns:p14="http://schemas.microsoft.com/office/powerpoint/2010/main" val="2390564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043608" y="1412776"/>
            <a:ext cx="7436172" cy="1981200"/>
          </a:xfrm>
        </p:spPr>
        <p:txBody>
          <a:bodyPr/>
          <a:lstStyle/>
          <a:p>
            <a:pPr algn="ctr" eaLnBrk="1" hangingPunct="1"/>
            <a:r>
              <a:rPr lang="en-US" altLang="zh-CN" sz="4800" kern="1200" dirty="0">
                <a:solidFill>
                  <a:srgbClr val="000000"/>
                </a:solidFill>
                <a:latin typeface="田氏保钓体简" panose="02010800040101010101" pitchFamily="2" charset="-122"/>
                <a:ea typeface="田氏保钓体简" panose="02010800040101010101" pitchFamily="2" charset="-122"/>
              </a:rPr>
              <a:t>Python Time</a:t>
            </a:r>
            <a:endParaRPr lang="en-US" altLang="zh-CN" sz="2800" dirty="0">
              <a:solidFill>
                <a:srgbClr val="000000"/>
              </a:solidFill>
              <a:latin typeface="Monotype Corsiva" pitchFamily="66" charset="0"/>
              <a:ea typeface="方正启体简体" pitchFamily="65" charset="-122"/>
            </a:endParaRPr>
          </a:p>
        </p:txBody>
      </p:sp>
    </p:spTree>
    <p:extLst>
      <p:ext uri="{BB962C8B-B14F-4D97-AF65-F5344CB8AC3E}">
        <p14:creationId xmlns:p14="http://schemas.microsoft.com/office/powerpoint/2010/main" val="2623752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K-Means</a:t>
            </a:r>
            <a:r>
              <a:rPr lang="zh-CN" altLang="en-US" sz="3600" kern="1200" dirty="0">
                <a:solidFill>
                  <a:srgbClr val="000000"/>
                </a:solidFill>
                <a:latin typeface="Tahoma" pitchFamily="34" charset="0"/>
                <a:ea typeface="方正启体简体" pitchFamily="65" charset="-122"/>
                <a:cs typeface="+mn-cs"/>
              </a:rPr>
              <a:t>要做什么？</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bject 3"/>
          <p:cNvSpPr txBox="1"/>
          <p:nvPr/>
        </p:nvSpPr>
        <p:spPr>
          <a:xfrm>
            <a:off x="1054720" y="2276872"/>
            <a:ext cx="6685632" cy="3270126"/>
          </a:xfrm>
          <a:prstGeom prst="rect">
            <a:avLst/>
          </a:prstGeom>
        </p:spPr>
        <p:txBody>
          <a:bodyPr vert="horz" wrap="square" lIns="0" tIns="12700" rIns="0" bIns="0" rtlCol="0">
            <a:spAutoFit/>
          </a:bodyPr>
          <a:lstStyle/>
          <a:p>
            <a:pPr marL="12700">
              <a:lnSpc>
                <a:spcPct val="150000"/>
              </a:lnSpc>
              <a:spcBef>
                <a:spcPts val="100"/>
              </a:spcBef>
            </a:pPr>
            <a:r>
              <a:rPr lang="zh-CN" altLang="en-US" sz="2800" spc="-5" dirty="0">
                <a:latin typeface="田氏保钓体简" panose="02010800040101010101" pitchFamily="2" charset="-122"/>
                <a:ea typeface="田氏保钓体简" panose="02010800040101010101" pitchFamily="2" charset="-122"/>
                <a:cs typeface="SimSun"/>
              </a:rPr>
              <a:t>算法接受参数 </a:t>
            </a:r>
            <a:r>
              <a:rPr lang="en-US" altLang="zh-CN" sz="2800" spc="-5" dirty="0">
                <a:latin typeface="田氏保钓体简" panose="02010800040101010101" pitchFamily="2" charset="-122"/>
                <a:ea typeface="田氏保钓体简" panose="02010800040101010101" pitchFamily="2" charset="-122"/>
                <a:cs typeface="SimSun"/>
              </a:rPr>
              <a:t>k </a:t>
            </a:r>
            <a:r>
              <a:rPr lang="zh-CN" altLang="en-US" sz="2800" spc="-5" dirty="0">
                <a:latin typeface="田氏保钓体简" panose="02010800040101010101" pitchFamily="2" charset="-122"/>
                <a:ea typeface="田氏保钓体简" panose="02010800040101010101" pitchFamily="2" charset="-122"/>
                <a:cs typeface="SimSun"/>
              </a:rPr>
              <a:t>；然后将事先输入的</a:t>
            </a:r>
            <a:r>
              <a:rPr lang="en-US" altLang="zh-CN" sz="2800" spc="-5" dirty="0">
                <a:latin typeface="田氏保钓体简" panose="02010800040101010101" pitchFamily="2" charset="-122"/>
                <a:ea typeface="田氏保钓体简" panose="02010800040101010101" pitchFamily="2" charset="-122"/>
                <a:cs typeface="SimSun"/>
              </a:rPr>
              <a:t>n</a:t>
            </a:r>
            <a:r>
              <a:rPr lang="zh-CN" altLang="en-US" sz="2800" spc="-5" dirty="0">
                <a:latin typeface="田氏保钓体简" panose="02010800040101010101" pitchFamily="2" charset="-122"/>
                <a:ea typeface="田氏保钓体简" panose="02010800040101010101" pitchFamily="2" charset="-122"/>
                <a:cs typeface="SimSun"/>
              </a:rPr>
              <a:t>个数据对象划分为 </a:t>
            </a:r>
            <a:r>
              <a:rPr lang="en-US" altLang="zh-CN" sz="2800" spc="-5" dirty="0">
                <a:latin typeface="田氏保钓体简" panose="02010800040101010101" pitchFamily="2" charset="-122"/>
                <a:ea typeface="田氏保钓体简" panose="02010800040101010101" pitchFamily="2" charset="-122"/>
                <a:cs typeface="SimSun"/>
              </a:rPr>
              <a:t>k</a:t>
            </a:r>
            <a:r>
              <a:rPr lang="zh-CN" altLang="en-US" sz="2800" spc="-5" dirty="0">
                <a:latin typeface="田氏保钓体简" panose="02010800040101010101" pitchFamily="2" charset="-122"/>
                <a:ea typeface="田氏保钓体简" panose="02010800040101010101" pitchFamily="2" charset="-122"/>
                <a:cs typeface="SimSun"/>
              </a:rPr>
              <a:t>个聚类以便使得所获得的聚类满足：</a:t>
            </a:r>
            <a:endParaRPr lang="en-US" altLang="zh-CN" sz="2800" spc="-5" dirty="0">
              <a:latin typeface="田氏保钓体简" panose="02010800040101010101" pitchFamily="2" charset="-122"/>
              <a:ea typeface="田氏保钓体简" panose="02010800040101010101" pitchFamily="2" charset="-122"/>
              <a:cs typeface="SimSun"/>
            </a:endParaRPr>
          </a:p>
          <a:p>
            <a:pPr marL="527050" indent="-514350">
              <a:lnSpc>
                <a:spcPct val="150000"/>
              </a:lnSpc>
              <a:spcBef>
                <a:spcPts val="100"/>
              </a:spcBef>
              <a:buFont typeface="+mj-lt"/>
              <a:buAutoNum type="arabicPeriod"/>
            </a:pPr>
            <a:r>
              <a:rPr lang="zh-CN" altLang="en-US" sz="2800" spc="-5" dirty="0">
                <a:latin typeface="田氏保钓体简" panose="02010800040101010101" pitchFamily="2" charset="-122"/>
                <a:ea typeface="田氏保钓体简" panose="02010800040101010101" pitchFamily="2" charset="-122"/>
                <a:cs typeface="SimSun"/>
              </a:rPr>
              <a:t>同一聚类中的对象相似度较高</a:t>
            </a:r>
            <a:endParaRPr lang="en-US" altLang="zh-CN" sz="2800" spc="-5" dirty="0">
              <a:latin typeface="田氏保钓体简" panose="02010800040101010101" pitchFamily="2" charset="-122"/>
              <a:ea typeface="田氏保钓体简" panose="02010800040101010101" pitchFamily="2" charset="-122"/>
              <a:cs typeface="SimSun"/>
            </a:endParaRPr>
          </a:p>
          <a:p>
            <a:pPr marL="527050" indent="-514350">
              <a:lnSpc>
                <a:spcPct val="150000"/>
              </a:lnSpc>
              <a:spcBef>
                <a:spcPts val="100"/>
              </a:spcBef>
              <a:buFont typeface="+mj-lt"/>
              <a:buAutoNum type="arabicPeriod"/>
            </a:pPr>
            <a:r>
              <a:rPr lang="zh-CN" altLang="en-US" sz="2800" spc="-5" dirty="0">
                <a:latin typeface="田氏保钓体简" panose="02010800040101010101" pitchFamily="2" charset="-122"/>
                <a:ea typeface="田氏保钓体简" panose="02010800040101010101" pitchFamily="2" charset="-122"/>
                <a:cs typeface="SimSun"/>
              </a:rPr>
              <a:t>不同聚类中的对象相似度较小</a:t>
            </a:r>
          </a:p>
        </p:txBody>
      </p:sp>
    </p:spTree>
    <p:extLst>
      <p:ext uri="{BB962C8B-B14F-4D97-AF65-F5344CB8AC3E}">
        <p14:creationId xmlns:p14="http://schemas.microsoft.com/office/powerpoint/2010/main" val="3175126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a:r>
              <a:rPr lang="en-US" altLang="zh-CN" sz="4800" kern="1200" dirty="0">
                <a:solidFill>
                  <a:srgbClr val="000000"/>
                </a:solidFill>
                <a:latin typeface="田氏保钓体简" panose="02010800040101010101" pitchFamily="2" charset="-122"/>
                <a:ea typeface="田氏保钓体简" panose="02010800040101010101" pitchFamily="2" charset="-122"/>
              </a:rPr>
              <a:t>Canopy</a:t>
            </a:r>
            <a:r>
              <a:rPr lang="zh-CN" altLang="en-US" sz="4800" dirty="0">
                <a:solidFill>
                  <a:srgbClr val="000000"/>
                </a:solidFill>
                <a:ea typeface="方正启体简体" pitchFamily="65" charset="-122"/>
              </a:rPr>
              <a:t>算法</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Canopy Algorithm</a:t>
            </a:r>
          </a:p>
        </p:txBody>
      </p:sp>
    </p:spTree>
    <p:extLst>
      <p:ext uri="{BB962C8B-B14F-4D97-AF65-F5344CB8AC3E}">
        <p14:creationId xmlns:p14="http://schemas.microsoft.com/office/powerpoint/2010/main" val="790230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Canopy</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41</a:t>
            </a:fld>
            <a:endParaRPr lang="en-US" altLang="zh-CN" dirty="0">
              <a:solidFill>
                <a:srgbClr val="000000"/>
              </a:solidFill>
            </a:endParaRPr>
          </a:p>
        </p:txBody>
      </p:sp>
      <p:sp>
        <p:nvSpPr>
          <p:cNvPr id="5" name="矩形 4"/>
          <p:cNvSpPr/>
          <p:nvPr/>
        </p:nvSpPr>
        <p:spPr>
          <a:xfrm>
            <a:off x="611560" y="2492896"/>
            <a:ext cx="7776864" cy="3046988"/>
          </a:xfrm>
          <a:prstGeom prst="rect">
            <a:avLst/>
          </a:prstGeom>
        </p:spPr>
        <p:txBody>
          <a:bodyPr wrap="square">
            <a:spAutoFit/>
          </a:bodyPr>
          <a:lstStyle/>
          <a:p>
            <a:pPr marL="342900" indent="-342900">
              <a:buFont typeface="Arial" panose="020B0604020202020204" pitchFamily="34" charset="0"/>
              <a:buChar char="•"/>
            </a:pP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聚类最大的特点是不需要事先指定</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值。</a:t>
            </a:r>
            <a:endParaRPr lang="en-US" altLang="zh-CN" sz="2400" dirty="0">
              <a:latin typeface="田氏保钓体简" panose="02010800040101010101" pitchFamily="2" charset="-122"/>
              <a:ea typeface="田氏保钓体简" panose="02010800040101010101" pitchFamily="2" charset="-122"/>
            </a:endParaRPr>
          </a:p>
          <a:p>
            <a:pPr marL="342900" indent="-342900">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与其他聚类算法相比，</a:t>
            </a: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聚类虽然精度较低，但其在速度上有很大优势。</a:t>
            </a:r>
            <a:endParaRPr lang="en-US" altLang="zh-CN" sz="2400" dirty="0">
              <a:latin typeface="田氏保钓体简" panose="02010800040101010101" pitchFamily="2" charset="-122"/>
              <a:ea typeface="田氏保钓体简" panose="02010800040101010101" pitchFamily="2" charset="-122"/>
            </a:endParaRPr>
          </a:p>
          <a:p>
            <a:pPr marL="342900" indent="-342900">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一般用于数据预处理。</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常见用法：</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使用</a:t>
            </a: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聚类先对数据进行“粗”聚类，得到</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值后再使用</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进行进一步“细”聚类。</a:t>
            </a:r>
          </a:p>
        </p:txBody>
      </p:sp>
    </p:spTree>
    <p:extLst>
      <p:ext uri="{BB962C8B-B14F-4D97-AF65-F5344CB8AC3E}">
        <p14:creationId xmlns:p14="http://schemas.microsoft.com/office/powerpoint/2010/main" val="1382965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211960" y="107064"/>
            <a:ext cx="4858147" cy="2817880"/>
            <a:chOff x="2123728" y="2204864"/>
            <a:chExt cx="6010275" cy="3486151"/>
          </a:xfrm>
        </p:grpSpPr>
        <p:pic>
          <p:nvPicPr>
            <p:cNvPr id="9" name="Picture 2" descr="http://img.blog.csdn.net/20140528112050187?watermark/2/text/aHR0cDovL2Jsb2cuY3Nkbi5uZXQvamFtZXNoYWRvb3A=/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204864"/>
              <a:ext cx="6010275" cy="348615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4932041" y="5301208"/>
              <a:ext cx="3201962" cy="389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Canopy</a:t>
            </a:r>
            <a:r>
              <a:rPr lang="zh-CN" altLang="en-US" sz="3600" kern="1200" dirty="0">
                <a:solidFill>
                  <a:srgbClr val="000000"/>
                </a:solidFill>
                <a:latin typeface="Tahoma" pitchFamily="34" charset="0"/>
                <a:ea typeface="方正启体简体" pitchFamily="65" charset="-122"/>
                <a:cs typeface="+mn-cs"/>
              </a:rPr>
              <a:t>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42</a:t>
            </a:fld>
            <a:endParaRPr lang="en-US" altLang="zh-CN" dirty="0">
              <a:solidFill>
                <a:srgbClr val="000000"/>
              </a:solidFill>
            </a:endParaRPr>
          </a:p>
        </p:txBody>
      </p:sp>
      <p:sp>
        <p:nvSpPr>
          <p:cNvPr id="5" name="矩形 4"/>
          <p:cNvSpPr/>
          <p:nvPr/>
        </p:nvSpPr>
        <p:spPr>
          <a:xfrm>
            <a:off x="323528" y="2820992"/>
            <a:ext cx="8568952" cy="341632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算法步骤：</a:t>
            </a:r>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：给定一组存放在数组里面的数据</a:t>
            </a:r>
            <a:r>
              <a:rPr lang="en-US" altLang="zh-CN" sz="2400" dirty="0">
                <a:latin typeface="田氏保钓体简" panose="02010800040101010101" pitchFamily="2" charset="-122"/>
                <a:ea typeface="田氏保钓体简" panose="02010800040101010101" pitchFamily="2" charset="-122"/>
              </a:rPr>
              <a:t>D;</a:t>
            </a:r>
          </a:p>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：设定两个距离阈值</a:t>
            </a:r>
            <a:r>
              <a:rPr lang="en-US" altLang="zh-CN" sz="2400" dirty="0">
                <a:latin typeface="田氏保钓体简" panose="02010800040101010101" pitchFamily="2" charset="-122"/>
                <a:ea typeface="田氏保钓体简" panose="02010800040101010101" pitchFamily="2" charset="-122"/>
              </a:rPr>
              <a:t>T</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,T</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a:t>
            </a:r>
            <a:r>
              <a:rPr lang="zh-CN" altLang="en-US" sz="2400" dirty="0">
                <a:latin typeface="田氏保钓体简" panose="02010800040101010101" pitchFamily="2" charset="-122"/>
                <a:ea typeface="田氏保钓体简" panose="02010800040101010101" pitchFamily="2" charset="-122"/>
              </a:rPr>
              <a:t>且</a:t>
            </a:r>
            <a:r>
              <a:rPr lang="en-US" altLang="zh-CN" sz="2400" dirty="0">
                <a:latin typeface="田氏保钓体简" panose="02010800040101010101" pitchFamily="2" charset="-122"/>
                <a:ea typeface="田氏保钓体简" panose="02010800040101010101" pitchFamily="2" charset="-122"/>
              </a:rPr>
              <a:t>T</a:t>
            </a:r>
            <a:r>
              <a:rPr lang="en-US" altLang="zh-CN" sz="2400" baseline="-25000" dirty="0">
                <a:latin typeface="田氏保钓体简" panose="02010800040101010101" pitchFamily="2" charset="-122"/>
                <a:ea typeface="田氏保钓体简" panose="02010800040101010101" pitchFamily="2" charset="-122"/>
              </a:rPr>
              <a:t>1</a:t>
            </a:r>
            <a:r>
              <a:rPr lang="en-US" altLang="zh-CN" sz="2400" dirty="0">
                <a:latin typeface="田氏保钓体简" panose="02010800040101010101" pitchFamily="2" charset="-122"/>
                <a:ea typeface="田氏保钓体简" panose="02010800040101010101" pitchFamily="2" charset="-122"/>
              </a:rPr>
              <a:t>&gt;T</a:t>
            </a:r>
            <a:r>
              <a:rPr lang="en-US" altLang="zh-CN" sz="2400" baseline="-25000" dirty="0">
                <a:latin typeface="田氏保钓体简" panose="02010800040101010101" pitchFamily="2" charset="-122"/>
                <a:ea typeface="田氏保钓体简" panose="02010800040101010101" pitchFamily="2" charset="-122"/>
              </a:rPr>
              <a:t>2</a:t>
            </a:r>
            <a:r>
              <a:rPr lang="en-US" altLang="zh-CN" sz="2400" dirty="0">
                <a:latin typeface="田氏保钓体简" panose="02010800040101010101" pitchFamily="2" charset="-122"/>
                <a:ea typeface="田氏保钓体简" panose="02010800040101010101" pitchFamily="2" charset="-122"/>
              </a:rPr>
              <a:t>;</a:t>
            </a:r>
          </a:p>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：随机取</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中的一个数据</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作为中心，并将</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从</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中移除</a:t>
            </a:r>
            <a:r>
              <a:rPr lang="en-US" altLang="zh-CN" sz="2400" dirty="0">
                <a:latin typeface="田氏保钓体简" panose="02010800040101010101" pitchFamily="2" charset="-122"/>
                <a:ea typeface="田氏保钓体简" panose="02010800040101010101" pitchFamily="2" charset="-122"/>
              </a:rPr>
              <a:t>;</a:t>
            </a:r>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：计算</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中所有点到</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的距离</a:t>
            </a:r>
            <a:r>
              <a:rPr lang="en-US" altLang="zh-CN" sz="2400" dirty="0">
                <a:latin typeface="田氏保钓体简" panose="02010800040101010101" pitchFamily="2" charset="-122"/>
                <a:ea typeface="田氏保钓体简" panose="02010800040101010101" pitchFamily="2" charset="-122"/>
              </a:rPr>
              <a:t>distance;</a:t>
            </a:r>
          </a:p>
          <a:p>
            <a:r>
              <a:rPr lang="en-US" altLang="zh-CN" sz="2400" dirty="0">
                <a:latin typeface="田氏保钓体简" panose="02010800040101010101" pitchFamily="2" charset="-122"/>
                <a:ea typeface="田氏保钓体简" panose="02010800040101010101" pitchFamily="2" charset="-122"/>
              </a:rPr>
              <a:t>5</a:t>
            </a:r>
            <a:r>
              <a:rPr lang="zh-CN" altLang="en-US" sz="2400" dirty="0">
                <a:latin typeface="田氏保钓体简" panose="02010800040101010101" pitchFamily="2" charset="-122"/>
                <a:ea typeface="田氏保钓体简" panose="02010800040101010101" pitchFamily="2" charset="-122"/>
              </a:rPr>
              <a:t>：将所有</a:t>
            </a:r>
            <a:r>
              <a:rPr lang="en-US" altLang="zh-CN" sz="2400" dirty="0">
                <a:latin typeface="田氏保钓体简" panose="02010800040101010101" pitchFamily="2" charset="-122"/>
                <a:ea typeface="田氏保钓体简" panose="02010800040101010101" pitchFamily="2" charset="-122"/>
              </a:rPr>
              <a:t>distance&lt;T</a:t>
            </a:r>
            <a:r>
              <a:rPr lang="en-US" altLang="zh-CN" sz="2400" baseline="-250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的点都归到</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为中心的</a:t>
            </a:r>
            <a:r>
              <a:rPr lang="en-US" altLang="zh-CN" sz="2400" dirty="0" err="1">
                <a:latin typeface="田氏保钓体简" panose="02010800040101010101" pitchFamily="2" charset="-122"/>
                <a:ea typeface="田氏保钓体简" panose="02010800040101010101" pitchFamily="2" charset="-122"/>
              </a:rPr>
              <a:t>C</a:t>
            </a:r>
            <a:r>
              <a:rPr lang="en-US" altLang="zh-CN" sz="2400" baseline="-25000" dirty="0" err="1">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类中</a:t>
            </a:r>
            <a:r>
              <a:rPr lang="en-US" altLang="zh-CN" sz="2400" dirty="0">
                <a:latin typeface="田氏保钓体简" panose="02010800040101010101" pitchFamily="2" charset="-122"/>
                <a:ea typeface="田氏保钓体简" panose="02010800040101010101" pitchFamily="2" charset="-122"/>
              </a:rPr>
              <a:t>;</a:t>
            </a:r>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6</a:t>
            </a:r>
            <a:r>
              <a:rPr lang="zh-CN" altLang="en-US" sz="2400" dirty="0">
                <a:latin typeface="田氏保钓体简" panose="02010800040101010101" pitchFamily="2" charset="-122"/>
                <a:ea typeface="田氏保钓体简" panose="02010800040101010101" pitchFamily="2" charset="-122"/>
              </a:rPr>
              <a:t>：将所有</a:t>
            </a:r>
            <a:r>
              <a:rPr lang="en-US" altLang="zh-CN" sz="2400" dirty="0">
                <a:latin typeface="田氏保钓体简" panose="02010800040101010101" pitchFamily="2" charset="-122"/>
                <a:ea typeface="田氏保钓体简" panose="02010800040101010101" pitchFamily="2" charset="-122"/>
              </a:rPr>
              <a:t>distance&lt;T</a:t>
            </a:r>
            <a:r>
              <a:rPr lang="en-US" altLang="zh-CN" sz="2400" baseline="-250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的点，都从</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中移除。</a:t>
            </a:r>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7:   </a:t>
            </a:r>
            <a:r>
              <a:rPr lang="zh-CN" altLang="en-US" sz="2400" dirty="0">
                <a:latin typeface="田氏保钓体简" panose="02010800040101010101" pitchFamily="2" charset="-122"/>
                <a:ea typeface="田氏保钓体简" panose="02010800040101010101" pitchFamily="2" charset="-122"/>
              </a:rPr>
              <a:t>在所有</a:t>
            </a:r>
            <a:r>
              <a:rPr lang="en-US" altLang="zh-CN" sz="2400" dirty="0">
                <a:latin typeface="田氏保钓体简" panose="02010800040101010101" pitchFamily="2" charset="-122"/>
                <a:ea typeface="田氏保钓体简" panose="02010800040101010101" pitchFamily="2" charset="-122"/>
              </a:rPr>
              <a:t>distance&gt;T</a:t>
            </a:r>
            <a:r>
              <a:rPr lang="en-US" altLang="zh-CN" sz="2400" baseline="-250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的点中随机选取一个作为新的中心</a:t>
            </a:r>
            <a:r>
              <a:rPr lang="en-US" altLang="zh-CN" sz="2400" dirty="0">
                <a:latin typeface="田氏保钓体简" panose="02010800040101010101" pitchFamily="2" charset="-122"/>
                <a:ea typeface="田氏保钓体简" panose="02010800040101010101" pitchFamily="2" charset="-122"/>
              </a:rPr>
              <a:t>d</a:t>
            </a:r>
            <a:r>
              <a:rPr lang="en-US" altLang="zh-CN" sz="2400" baseline="-25000" dirty="0">
                <a:latin typeface="田氏保钓体简" panose="02010800040101010101" pitchFamily="2" charset="-122"/>
                <a:ea typeface="田氏保钓体简" panose="02010800040101010101" pitchFamily="2" charset="-122"/>
              </a:rPr>
              <a:t>i</a:t>
            </a:r>
            <a:r>
              <a:rPr lang="zh-CN" altLang="en-US" sz="2400" dirty="0">
                <a:latin typeface="田氏保钓体简" panose="02010800040101010101" pitchFamily="2" charset="-122"/>
                <a:ea typeface="田氏保钓体简" panose="02010800040101010101" pitchFamily="2" charset="-122"/>
              </a:rPr>
              <a:t>。</a:t>
            </a:r>
          </a:p>
          <a:p>
            <a:r>
              <a:rPr lang="en-US" altLang="zh-CN" sz="2400" dirty="0">
                <a:latin typeface="田氏保钓体简" panose="02010800040101010101" pitchFamily="2" charset="-122"/>
                <a:ea typeface="田氏保钓体简" panose="02010800040101010101" pitchFamily="2" charset="-122"/>
              </a:rPr>
              <a:t>8</a:t>
            </a:r>
            <a:r>
              <a:rPr lang="zh-CN" altLang="en-US" sz="2400" dirty="0">
                <a:latin typeface="田氏保钓体简" panose="02010800040101010101" pitchFamily="2" charset="-122"/>
                <a:ea typeface="田氏保钓体简" panose="02010800040101010101" pitchFamily="2" charset="-122"/>
              </a:rPr>
              <a:t>：重复步骤</a:t>
            </a:r>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到</a:t>
            </a:r>
            <a:r>
              <a:rPr lang="en-US" altLang="zh-CN" sz="2400" dirty="0">
                <a:latin typeface="田氏保钓体简" panose="02010800040101010101" pitchFamily="2" charset="-122"/>
                <a:ea typeface="田氏保钓体简" panose="02010800040101010101" pitchFamily="2" charset="-122"/>
              </a:rPr>
              <a:t>7</a:t>
            </a:r>
            <a:r>
              <a:rPr lang="zh-CN" altLang="en-US" sz="2400" dirty="0">
                <a:latin typeface="田氏保钓体简" panose="02010800040101010101" pitchFamily="2" charset="-122"/>
                <a:ea typeface="田氏保钓体简" panose="02010800040101010101" pitchFamily="2" charset="-122"/>
              </a:rPr>
              <a:t>，直到</a:t>
            </a:r>
            <a:r>
              <a:rPr lang="en-US" altLang="zh-CN" sz="2400" dirty="0">
                <a:latin typeface="田氏保钓体简" panose="02010800040101010101" pitchFamily="2" charset="-122"/>
                <a:ea typeface="田氏保钓体简" panose="02010800040101010101" pitchFamily="2" charset="-122"/>
              </a:rPr>
              <a:t>D</a:t>
            </a:r>
            <a:r>
              <a:rPr lang="zh-CN" altLang="en-US" sz="2400" dirty="0">
                <a:latin typeface="田氏保钓体简" panose="02010800040101010101" pitchFamily="2" charset="-122"/>
                <a:ea typeface="田氏保钓体简" panose="02010800040101010101" pitchFamily="2" charset="-122"/>
              </a:rPr>
              <a:t>为空，形成</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个</a:t>
            </a: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类。</a:t>
            </a:r>
          </a:p>
        </p:txBody>
      </p:sp>
    </p:spTree>
    <p:extLst>
      <p:ext uri="{BB962C8B-B14F-4D97-AF65-F5344CB8AC3E}">
        <p14:creationId xmlns:p14="http://schemas.microsoft.com/office/powerpoint/2010/main" val="153083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Canopy</a:t>
            </a:r>
            <a:r>
              <a:rPr lang="zh-CN" altLang="en-US" sz="3600" kern="1200" dirty="0">
                <a:solidFill>
                  <a:srgbClr val="000000"/>
                </a:solidFill>
                <a:latin typeface="Tahoma" pitchFamily="34" charset="0"/>
                <a:ea typeface="方正启体简体" pitchFamily="65" charset="-122"/>
                <a:cs typeface="+mn-cs"/>
              </a:rPr>
              <a:t>算法直观效果</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43</a:t>
            </a:fld>
            <a:endParaRPr lang="en-US" altLang="zh-CN" dirty="0">
              <a:solidFill>
                <a:srgbClr val="000000"/>
              </a:solidFill>
            </a:endParaRPr>
          </a:p>
        </p:txBody>
      </p:sp>
      <p:sp>
        <p:nvSpPr>
          <p:cNvPr id="6" name="object 4"/>
          <p:cNvSpPr/>
          <p:nvPr/>
        </p:nvSpPr>
        <p:spPr>
          <a:xfrm>
            <a:off x="2483768" y="2454399"/>
            <a:ext cx="3457575" cy="305117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40892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Canopy</a:t>
            </a:r>
            <a:r>
              <a:rPr lang="zh-CN" altLang="en-US" sz="3600" kern="1200" dirty="0">
                <a:solidFill>
                  <a:srgbClr val="000000"/>
                </a:solidFill>
                <a:latin typeface="Tahoma" pitchFamily="34" charset="0"/>
                <a:ea typeface="方正启体简体" pitchFamily="65" charset="-122"/>
                <a:cs typeface="+mn-cs"/>
              </a:rPr>
              <a:t>算法直观效果</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44</a:t>
            </a:fld>
            <a:endParaRPr lang="en-US" altLang="zh-CN" dirty="0">
              <a:solidFill>
                <a:srgbClr val="000000"/>
              </a:solidFill>
            </a:endParaRPr>
          </a:p>
        </p:txBody>
      </p:sp>
      <p:sp>
        <p:nvSpPr>
          <p:cNvPr id="5" name="object 3"/>
          <p:cNvSpPr/>
          <p:nvPr/>
        </p:nvSpPr>
        <p:spPr>
          <a:xfrm>
            <a:off x="585480" y="2127905"/>
            <a:ext cx="2468499" cy="2159000"/>
          </a:xfrm>
          <a:prstGeom prst="rect">
            <a:avLst/>
          </a:prstGeom>
          <a:blipFill>
            <a:blip r:embed="rId2" cstate="print"/>
            <a:stretch>
              <a:fillRect/>
            </a:stretch>
          </a:blipFill>
        </p:spPr>
        <p:txBody>
          <a:bodyPr wrap="square" lIns="0" tIns="0" rIns="0" bIns="0" rtlCol="0"/>
          <a:lstStyle/>
          <a:p>
            <a:endParaRPr/>
          </a:p>
        </p:txBody>
      </p:sp>
      <p:sp>
        <p:nvSpPr>
          <p:cNvPr id="7" name="object 4"/>
          <p:cNvSpPr/>
          <p:nvPr/>
        </p:nvSpPr>
        <p:spPr>
          <a:xfrm>
            <a:off x="579130" y="2121555"/>
            <a:ext cx="2481580" cy="2171700"/>
          </a:xfrm>
          <a:custGeom>
            <a:avLst/>
            <a:gdLst/>
            <a:ahLst/>
            <a:cxnLst/>
            <a:rect l="l" t="t" r="r" b="b"/>
            <a:pathLst>
              <a:path w="2481580" h="2171700">
                <a:moveTo>
                  <a:pt x="0" y="2171700"/>
                </a:moveTo>
                <a:lnTo>
                  <a:pt x="2481199" y="2171700"/>
                </a:lnTo>
                <a:lnTo>
                  <a:pt x="2481199" y="0"/>
                </a:lnTo>
                <a:lnTo>
                  <a:pt x="0" y="0"/>
                </a:lnTo>
                <a:lnTo>
                  <a:pt x="0" y="2171700"/>
                </a:lnTo>
                <a:close/>
              </a:path>
            </a:pathLst>
          </a:custGeom>
          <a:ln w="12700">
            <a:solidFill>
              <a:srgbClr val="000000"/>
            </a:solidFill>
          </a:ln>
        </p:spPr>
        <p:txBody>
          <a:bodyPr wrap="square" lIns="0" tIns="0" rIns="0" bIns="0" rtlCol="0"/>
          <a:lstStyle/>
          <a:p>
            <a:endParaRPr/>
          </a:p>
        </p:txBody>
      </p:sp>
      <p:sp>
        <p:nvSpPr>
          <p:cNvPr id="8" name="object 5"/>
          <p:cNvSpPr/>
          <p:nvPr/>
        </p:nvSpPr>
        <p:spPr>
          <a:xfrm>
            <a:off x="585480" y="4359994"/>
            <a:ext cx="2447925" cy="2159000"/>
          </a:xfrm>
          <a:prstGeom prst="rect">
            <a:avLst/>
          </a:prstGeom>
          <a:blipFill>
            <a:blip r:embed="rId3" cstate="print"/>
            <a:stretch>
              <a:fillRect/>
            </a:stretch>
          </a:blipFill>
        </p:spPr>
        <p:txBody>
          <a:bodyPr wrap="square" lIns="0" tIns="0" rIns="0" bIns="0" rtlCol="0"/>
          <a:lstStyle/>
          <a:p>
            <a:endParaRPr/>
          </a:p>
        </p:txBody>
      </p:sp>
      <p:sp>
        <p:nvSpPr>
          <p:cNvPr id="9" name="object 6"/>
          <p:cNvSpPr/>
          <p:nvPr/>
        </p:nvSpPr>
        <p:spPr>
          <a:xfrm>
            <a:off x="579130" y="4353644"/>
            <a:ext cx="2460625" cy="2171700"/>
          </a:xfrm>
          <a:custGeom>
            <a:avLst/>
            <a:gdLst/>
            <a:ahLst/>
            <a:cxnLst/>
            <a:rect l="l" t="t" r="r" b="b"/>
            <a:pathLst>
              <a:path w="2460625" h="2171700">
                <a:moveTo>
                  <a:pt x="0" y="2171700"/>
                </a:moveTo>
                <a:lnTo>
                  <a:pt x="2460625" y="2171700"/>
                </a:lnTo>
                <a:lnTo>
                  <a:pt x="2460625" y="0"/>
                </a:lnTo>
                <a:lnTo>
                  <a:pt x="0" y="0"/>
                </a:lnTo>
                <a:lnTo>
                  <a:pt x="0" y="2171700"/>
                </a:lnTo>
                <a:close/>
              </a:path>
            </a:pathLst>
          </a:custGeom>
          <a:ln w="12700">
            <a:solidFill>
              <a:srgbClr val="000000"/>
            </a:solidFill>
          </a:ln>
        </p:spPr>
        <p:txBody>
          <a:bodyPr wrap="square" lIns="0" tIns="0" rIns="0" bIns="0" rtlCol="0"/>
          <a:lstStyle/>
          <a:p>
            <a:endParaRPr/>
          </a:p>
        </p:txBody>
      </p:sp>
      <p:sp>
        <p:nvSpPr>
          <p:cNvPr id="10" name="object 7"/>
          <p:cNvSpPr/>
          <p:nvPr/>
        </p:nvSpPr>
        <p:spPr>
          <a:xfrm>
            <a:off x="3249369" y="2127905"/>
            <a:ext cx="2443099" cy="2159000"/>
          </a:xfrm>
          <a:prstGeom prst="rect">
            <a:avLst/>
          </a:prstGeom>
          <a:blipFill>
            <a:blip r:embed="rId4" cstate="print"/>
            <a:stretch>
              <a:fillRect/>
            </a:stretch>
          </a:blipFill>
        </p:spPr>
        <p:txBody>
          <a:bodyPr wrap="square" lIns="0" tIns="0" rIns="0" bIns="0" rtlCol="0"/>
          <a:lstStyle/>
          <a:p>
            <a:endParaRPr/>
          </a:p>
        </p:txBody>
      </p:sp>
      <p:sp>
        <p:nvSpPr>
          <p:cNvPr id="11" name="object 8"/>
          <p:cNvSpPr/>
          <p:nvPr/>
        </p:nvSpPr>
        <p:spPr>
          <a:xfrm>
            <a:off x="3243019" y="2121555"/>
            <a:ext cx="2456180" cy="2171700"/>
          </a:xfrm>
          <a:custGeom>
            <a:avLst/>
            <a:gdLst/>
            <a:ahLst/>
            <a:cxnLst/>
            <a:rect l="l" t="t" r="r" b="b"/>
            <a:pathLst>
              <a:path w="2456179" h="2171700">
                <a:moveTo>
                  <a:pt x="0" y="2171700"/>
                </a:moveTo>
                <a:lnTo>
                  <a:pt x="2455799" y="2171700"/>
                </a:lnTo>
                <a:lnTo>
                  <a:pt x="2455799" y="0"/>
                </a:lnTo>
                <a:lnTo>
                  <a:pt x="0" y="0"/>
                </a:lnTo>
                <a:lnTo>
                  <a:pt x="0" y="2171700"/>
                </a:lnTo>
                <a:close/>
              </a:path>
            </a:pathLst>
          </a:custGeom>
          <a:ln w="12700">
            <a:solidFill>
              <a:srgbClr val="000000"/>
            </a:solidFill>
          </a:ln>
        </p:spPr>
        <p:txBody>
          <a:bodyPr wrap="square" lIns="0" tIns="0" rIns="0" bIns="0" rtlCol="0"/>
          <a:lstStyle/>
          <a:p>
            <a:endParaRPr/>
          </a:p>
        </p:txBody>
      </p:sp>
      <p:sp>
        <p:nvSpPr>
          <p:cNvPr id="12" name="object 9"/>
          <p:cNvSpPr/>
          <p:nvPr/>
        </p:nvSpPr>
        <p:spPr>
          <a:xfrm>
            <a:off x="3254068" y="4360058"/>
            <a:ext cx="2443226" cy="2157349"/>
          </a:xfrm>
          <a:prstGeom prst="rect">
            <a:avLst/>
          </a:prstGeom>
          <a:blipFill>
            <a:blip r:embed="rId5" cstate="print"/>
            <a:stretch>
              <a:fillRect/>
            </a:stretch>
          </a:blipFill>
        </p:spPr>
        <p:txBody>
          <a:bodyPr wrap="square" lIns="0" tIns="0" rIns="0" bIns="0" rtlCol="0"/>
          <a:lstStyle/>
          <a:p>
            <a:endParaRPr/>
          </a:p>
        </p:txBody>
      </p:sp>
      <p:sp>
        <p:nvSpPr>
          <p:cNvPr id="13" name="object 10"/>
          <p:cNvSpPr/>
          <p:nvPr/>
        </p:nvSpPr>
        <p:spPr>
          <a:xfrm>
            <a:off x="3247718" y="4353708"/>
            <a:ext cx="2456180" cy="2170430"/>
          </a:xfrm>
          <a:custGeom>
            <a:avLst/>
            <a:gdLst/>
            <a:ahLst/>
            <a:cxnLst/>
            <a:rect l="l" t="t" r="r" b="b"/>
            <a:pathLst>
              <a:path w="2456179" h="2170429">
                <a:moveTo>
                  <a:pt x="0" y="2170049"/>
                </a:moveTo>
                <a:lnTo>
                  <a:pt x="2455926" y="2170049"/>
                </a:lnTo>
                <a:lnTo>
                  <a:pt x="2455926" y="0"/>
                </a:lnTo>
                <a:lnTo>
                  <a:pt x="0" y="0"/>
                </a:lnTo>
                <a:lnTo>
                  <a:pt x="0" y="2170049"/>
                </a:lnTo>
                <a:close/>
              </a:path>
            </a:pathLst>
          </a:custGeom>
          <a:ln w="12699">
            <a:solidFill>
              <a:srgbClr val="000000"/>
            </a:solidFill>
          </a:ln>
        </p:spPr>
        <p:txBody>
          <a:bodyPr wrap="square" lIns="0" tIns="0" rIns="0" bIns="0" rtlCol="0"/>
          <a:lstStyle/>
          <a:p>
            <a:endParaRPr/>
          </a:p>
        </p:txBody>
      </p:sp>
      <p:sp>
        <p:nvSpPr>
          <p:cNvPr id="14" name="object 11"/>
          <p:cNvSpPr/>
          <p:nvPr/>
        </p:nvSpPr>
        <p:spPr>
          <a:xfrm>
            <a:off x="5913194" y="4359994"/>
            <a:ext cx="2468499" cy="2159000"/>
          </a:xfrm>
          <a:prstGeom prst="rect">
            <a:avLst/>
          </a:prstGeom>
          <a:blipFill>
            <a:blip r:embed="rId6" cstate="print"/>
            <a:stretch>
              <a:fillRect/>
            </a:stretch>
          </a:blipFill>
        </p:spPr>
        <p:txBody>
          <a:bodyPr wrap="square" lIns="0" tIns="0" rIns="0" bIns="0" rtlCol="0"/>
          <a:lstStyle/>
          <a:p>
            <a:endParaRPr/>
          </a:p>
        </p:txBody>
      </p:sp>
      <p:sp>
        <p:nvSpPr>
          <p:cNvPr id="15" name="object 12"/>
          <p:cNvSpPr/>
          <p:nvPr/>
        </p:nvSpPr>
        <p:spPr>
          <a:xfrm>
            <a:off x="5906844" y="4353644"/>
            <a:ext cx="2481580" cy="2171700"/>
          </a:xfrm>
          <a:custGeom>
            <a:avLst/>
            <a:gdLst/>
            <a:ahLst/>
            <a:cxnLst/>
            <a:rect l="l" t="t" r="r" b="b"/>
            <a:pathLst>
              <a:path w="2481579" h="2171700">
                <a:moveTo>
                  <a:pt x="0" y="2171700"/>
                </a:moveTo>
                <a:lnTo>
                  <a:pt x="2481199" y="2171700"/>
                </a:lnTo>
                <a:lnTo>
                  <a:pt x="2481199" y="0"/>
                </a:lnTo>
                <a:lnTo>
                  <a:pt x="0" y="0"/>
                </a:lnTo>
                <a:lnTo>
                  <a:pt x="0" y="2171700"/>
                </a:lnTo>
                <a:close/>
              </a:path>
            </a:pathLst>
          </a:custGeom>
          <a:ln w="12700">
            <a:solidFill>
              <a:srgbClr val="000000"/>
            </a:solidFill>
          </a:ln>
        </p:spPr>
        <p:txBody>
          <a:bodyPr wrap="square" lIns="0" tIns="0" rIns="0" bIns="0" rtlCol="0"/>
          <a:lstStyle/>
          <a:p>
            <a:endParaRPr/>
          </a:p>
        </p:txBody>
      </p:sp>
      <p:sp>
        <p:nvSpPr>
          <p:cNvPr id="16" name="object 13"/>
          <p:cNvSpPr/>
          <p:nvPr/>
        </p:nvSpPr>
        <p:spPr>
          <a:xfrm>
            <a:off x="5911543" y="2127905"/>
            <a:ext cx="2449449" cy="2159000"/>
          </a:xfrm>
          <a:prstGeom prst="rect">
            <a:avLst/>
          </a:prstGeom>
          <a:blipFill>
            <a:blip r:embed="rId7" cstate="print"/>
            <a:stretch>
              <a:fillRect/>
            </a:stretch>
          </a:blipFill>
        </p:spPr>
        <p:txBody>
          <a:bodyPr wrap="square" lIns="0" tIns="0" rIns="0" bIns="0" rtlCol="0"/>
          <a:lstStyle/>
          <a:p>
            <a:endParaRPr/>
          </a:p>
        </p:txBody>
      </p:sp>
      <p:sp>
        <p:nvSpPr>
          <p:cNvPr id="17" name="object 14"/>
          <p:cNvSpPr/>
          <p:nvPr/>
        </p:nvSpPr>
        <p:spPr>
          <a:xfrm>
            <a:off x="5905193" y="2121555"/>
            <a:ext cx="2462530" cy="2171700"/>
          </a:xfrm>
          <a:custGeom>
            <a:avLst/>
            <a:gdLst/>
            <a:ahLst/>
            <a:cxnLst/>
            <a:rect l="l" t="t" r="r" b="b"/>
            <a:pathLst>
              <a:path w="2462529" h="2171700">
                <a:moveTo>
                  <a:pt x="0" y="2171700"/>
                </a:moveTo>
                <a:lnTo>
                  <a:pt x="2462276" y="2171700"/>
                </a:lnTo>
                <a:lnTo>
                  <a:pt x="2462276" y="0"/>
                </a:lnTo>
                <a:lnTo>
                  <a:pt x="0" y="0"/>
                </a:lnTo>
                <a:lnTo>
                  <a:pt x="0" y="2171700"/>
                </a:lnTo>
                <a:close/>
              </a:path>
            </a:pathLst>
          </a:custGeom>
          <a:ln w="12700">
            <a:solidFill>
              <a:srgbClr val="000000"/>
            </a:solidFill>
          </a:ln>
        </p:spPr>
        <p:txBody>
          <a:bodyPr wrap="square" lIns="0" tIns="0" rIns="0" bIns="0" rtlCol="0"/>
          <a:lstStyle/>
          <a:p>
            <a:endParaRPr/>
          </a:p>
        </p:txBody>
      </p:sp>
      <p:sp>
        <p:nvSpPr>
          <p:cNvPr id="20" name="object 15"/>
          <p:cNvSpPr/>
          <p:nvPr/>
        </p:nvSpPr>
        <p:spPr>
          <a:xfrm>
            <a:off x="6364163" y="116632"/>
            <a:ext cx="2600325" cy="1419225"/>
          </a:xfrm>
          <a:prstGeom prst="rect">
            <a:avLst/>
          </a:prstGeom>
          <a:blipFill>
            <a:blip r:embed="rId8" cstate="print"/>
            <a:stretch>
              <a:fillRect/>
            </a:stretch>
          </a:blipFill>
        </p:spPr>
        <p:txBody>
          <a:bodyPr wrap="square" lIns="0" tIns="0" rIns="0" bIns="0" rtlCol="0"/>
          <a:lstStyle/>
          <a:p>
            <a:endParaRPr/>
          </a:p>
        </p:txBody>
      </p:sp>
      <p:sp>
        <p:nvSpPr>
          <p:cNvPr id="3" name="矩形 2"/>
          <p:cNvSpPr/>
          <p:nvPr/>
        </p:nvSpPr>
        <p:spPr>
          <a:xfrm>
            <a:off x="5765176" y="260648"/>
            <a:ext cx="535016" cy="1015663"/>
          </a:xfrm>
          <a:prstGeom prst="rect">
            <a:avLst/>
          </a:prstGeom>
        </p:spPr>
        <p:txBody>
          <a:bodyPr wrap="square">
            <a:spAutoFit/>
          </a:bodyPr>
          <a:lstStyle/>
          <a:p>
            <a:r>
              <a:rPr lang="en-US" altLang="zh-CN" dirty="0">
                <a:latin typeface="田氏保钓体简" panose="02010800040101010101" pitchFamily="2" charset="-122"/>
                <a:ea typeface="田氏保钓体简" panose="02010800040101010101" pitchFamily="2" charset="-122"/>
              </a:rPr>
              <a:t>T</a:t>
            </a:r>
            <a:r>
              <a:rPr lang="en-US" altLang="zh-CN" baseline="-25000" dirty="0">
                <a:latin typeface="田氏保钓体简" panose="02010800040101010101" pitchFamily="2" charset="-122"/>
                <a:ea typeface="田氏保钓体简" panose="02010800040101010101" pitchFamily="2" charset="-122"/>
              </a:rPr>
              <a:t>1</a:t>
            </a:r>
          </a:p>
          <a:p>
            <a:endParaRPr lang="en-US" altLang="zh-CN" baseline="-25000" dirty="0">
              <a:latin typeface="田氏保钓体简" panose="02010800040101010101" pitchFamily="2" charset="-122"/>
              <a:ea typeface="田氏保钓体简" panose="02010800040101010101" pitchFamily="2" charset="-122"/>
            </a:endParaRPr>
          </a:p>
          <a:p>
            <a:endParaRPr lang="en-US" altLang="zh-CN" baseline="-25000" dirty="0">
              <a:latin typeface="田氏保钓体简" panose="02010800040101010101" pitchFamily="2" charset="-122"/>
              <a:ea typeface="田氏保钓体简" panose="02010800040101010101" pitchFamily="2" charset="-122"/>
            </a:endParaRPr>
          </a:p>
          <a:p>
            <a:r>
              <a:rPr lang="en-US" altLang="zh-CN" dirty="0">
                <a:latin typeface="田氏保钓体简" panose="02010800040101010101" pitchFamily="2" charset="-122"/>
                <a:ea typeface="田氏保钓体简" panose="02010800040101010101" pitchFamily="2" charset="-122"/>
              </a:rPr>
              <a:t>T</a:t>
            </a:r>
            <a:r>
              <a:rPr lang="en-US" altLang="zh-CN" baseline="-25000" dirty="0">
                <a:latin typeface="田氏保钓体简" panose="02010800040101010101" pitchFamily="2" charset="-122"/>
                <a:ea typeface="田氏保钓体简" panose="02010800040101010101" pitchFamily="2" charset="-122"/>
              </a:rPr>
              <a:t>2</a:t>
            </a:r>
            <a:endParaRPr lang="zh-CN" altLang="en-US" dirty="0"/>
          </a:p>
        </p:txBody>
      </p:sp>
    </p:spTree>
    <p:extLst>
      <p:ext uri="{BB962C8B-B14F-4D97-AF65-F5344CB8AC3E}">
        <p14:creationId xmlns:p14="http://schemas.microsoft.com/office/powerpoint/2010/main" val="3711334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err="1">
                <a:solidFill>
                  <a:srgbClr val="000000"/>
                </a:solidFill>
                <a:latin typeface="田氏保钓体简" panose="02010800040101010101" pitchFamily="2" charset="-122"/>
                <a:ea typeface="田氏保钓体简" panose="02010800040101010101" pitchFamily="2" charset="-122"/>
                <a:cs typeface="+mn-cs"/>
              </a:rPr>
              <a:t>Canopy+K-Means</a:t>
            </a:r>
            <a:r>
              <a:rPr lang="zh-CN" altLang="en-US" sz="3600" kern="1200" dirty="0">
                <a:solidFill>
                  <a:srgbClr val="000000"/>
                </a:solidFill>
                <a:latin typeface="Tahoma" pitchFamily="34" charset="0"/>
                <a:ea typeface="方正启体简体" pitchFamily="65" charset="-122"/>
                <a:cs typeface="+mn-cs"/>
              </a:rPr>
              <a:t>混合聚类算法</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45</a:t>
            </a:fld>
            <a:endParaRPr lang="en-US" altLang="zh-CN" dirty="0">
              <a:solidFill>
                <a:srgbClr val="000000"/>
              </a:solidFill>
            </a:endParaRPr>
          </a:p>
        </p:txBody>
      </p:sp>
      <p:sp>
        <p:nvSpPr>
          <p:cNvPr id="5" name="矩形 4"/>
          <p:cNvSpPr/>
          <p:nvPr/>
        </p:nvSpPr>
        <p:spPr>
          <a:xfrm>
            <a:off x="529680" y="2276872"/>
            <a:ext cx="8136904" cy="341632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算法步骤：</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Step1</a:t>
            </a:r>
            <a:r>
              <a:rPr lang="zh-CN" altLang="en-US" sz="2400" dirty="0">
                <a:latin typeface="田氏保钓体简" panose="02010800040101010101" pitchFamily="2" charset="-122"/>
                <a:ea typeface="田氏保钓体简" panose="02010800040101010101" pitchFamily="2" charset="-122"/>
              </a:rPr>
              <a:t>、通过</a:t>
            </a: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算法计算得到若干</a:t>
            </a:r>
            <a:r>
              <a:rPr lang="en-US" altLang="zh-CN" sz="2400" dirty="0">
                <a:latin typeface="田氏保钓体简" panose="02010800040101010101" pitchFamily="2" charset="-122"/>
                <a:ea typeface="田氏保钓体简" panose="02010800040101010101" pitchFamily="2" charset="-122"/>
              </a:rPr>
              <a:t>Canopy,</a:t>
            </a:r>
            <a:r>
              <a:rPr lang="zh-CN" altLang="en-US" sz="2400" dirty="0">
                <a:latin typeface="田氏保钓体简" panose="02010800040101010101" pitchFamily="2" charset="-122"/>
                <a:ea typeface="田氏保钓体简" panose="02010800040101010101" pitchFamily="2" charset="-122"/>
              </a:rPr>
              <a:t>得到</a:t>
            </a:r>
            <a:r>
              <a:rPr lang="en-US" altLang="zh-CN" sz="2400" dirty="0">
                <a:latin typeface="田氏保钓体简" panose="02010800040101010101" pitchFamily="2" charset="-122"/>
                <a:ea typeface="田氏保钓体简" panose="02010800040101010101" pitchFamily="2" charset="-122"/>
              </a:rPr>
              <a:t>K</a:t>
            </a:r>
            <a:r>
              <a:rPr lang="zh-CN" altLang="en-US" sz="2400" dirty="0">
                <a:latin typeface="田氏保钓体简" panose="02010800040101010101" pitchFamily="2" charset="-122"/>
                <a:ea typeface="田氏保钓体简" panose="02010800040101010101" pitchFamily="2" charset="-122"/>
              </a:rPr>
              <a:t>值。</a:t>
            </a:r>
          </a:p>
          <a:p>
            <a:endParaRPr lang="zh-CN" altLang="en-US"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Step2</a:t>
            </a:r>
            <a:r>
              <a:rPr lang="zh-CN" altLang="en-US" sz="2400" dirty="0">
                <a:latin typeface="田氏保钓体简" panose="02010800040101010101" pitchFamily="2" charset="-122"/>
                <a:ea typeface="田氏保钓体简" panose="02010800040101010101" pitchFamily="2" charset="-122"/>
              </a:rPr>
              <a:t>、在各个</a:t>
            </a:r>
            <a:r>
              <a:rPr lang="en-US" altLang="zh-CN" sz="2400" dirty="0">
                <a:latin typeface="田氏保钓体简" panose="02010800040101010101" pitchFamily="2" charset="-122"/>
                <a:ea typeface="田氏保钓体简" panose="02010800040101010101" pitchFamily="2" charset="-122"/>
              </a:rPr>
              <a:t>Canopy </a:t>
            </a:r>
            <a:r>
              <a:rPr lang="zh-CN" altLang="en-US" sz="2400" dirty="0">
                <a:latin typeface="田氏保钓体简" panose="02010800040101010101" pitchFamily="2" charset="-122"/>
                <a:ea typeface="田氏保钓体简" panose="02010800040101010101" pitchFamily="2" charset="-122"/>
              </a:rPr>
              <a:t>内使用</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聚类，得到各个初始中心。然后执行</a:t>
            </a:r>
            <a:r>
              <a:rPr lang="en-US" altLang="zh-CN" sz="2400" dirty="0">
                <a:latin typeface="田氏保钓体简" panose="02010800040101010101" pitchFamily="2" charset="-122"/>
                <a:ea typeface="田氏保钓体简" panose="02010800040101010101" pitchFamily="2" charset="-122"/>
              </a:rPr>
              <a:t>K-Means</a:t>
            </a:r>
            <a:r>
              <a:rPr lang="zh-CN" altLang="en-US" sz="2400" dirty="0">
                <a:latin typeface="田氏保钓体简" panose="02010800040101010101" pitchFamily="2" charset="-122"/>
                <a:ea typeface="田氏保钓体简" panose="02010800040101010101" pitchFamily="2" charset="-122"/>
              </a:rPr>
              <a:t>迭代，直到结束。</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注意：可以是</a:t>
            </a:r>
            <a:r>
              <a:rPr lang="en-US" altLang="zh-CN" sz="2400" dirty="0">
                <a:solidFill>
                  <a:srgbClr val="000000"/>
                </a:solidFill>
                <a:latin typeface="田氏保钓体简" panose="02010800040101010101" pitchFamily="2" charset="-122"/>
                <a:ea typeface="田氏保钓体简" panose="02010800040101010101" pitchFamily="2" charset="-122"/>
              </a:rPr>
              <a:t>Canopy+</a:t>
            </a:r>
            <a:r>
              <a:rPr lang="zh-CN" altLang="en-US" sz="2400" dirty="0">
                <a:solidFill>
                  <a:srgbClr val="000000"/>
                </a:solidFill>
                <a:latin typeface="田氏保钓体简" panose="02010800040101010101" pitchFamily="2" charset="-122"/>
                <a:ea typeface="田氏保钓体简" panose="02010800040101010101" pitchFamily="2" charset="-122"/>
              </a:rPr>
              <a:t>其它各种</a:t>
            </a:r>
            <a:r>
              <a:rPr lang="zh-CN" altLang="en-US" sz="2400" dirty="0">
                <a:latin typeface="田氏保钓体简" panose="02010800040101010101" pitchFamily="2" charset="-122"/>
                <a:ea typeface="田氏保钓体简" panose="02010800040101010101" pitchFamily="2" charset="-122"/>
              </a:rPr>
              <a:t>传统的聚类方法</a:t>
            </a:r>
          </a:p>
        </p:txBody>
      </p:sp>
    </p:spTree>
    <p:extLst>
      <p:ext uri="{BB962C8B-B14F-4D97-AF65-F5344CB8AC3E}">
        <p14:creationId xmlns:p14="http://schemas.microsoft.com/office/powerpoint/2010/main" val="10411069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作业</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46</a:t>
            </a:fld>
            <a:endParaRPr lang="en-US" altLang="zh-CN" dirty="0">
              <a:solidFill>
                <a:srgbClr val="000000"/>
              </a:solidFill>
            </a:endParaRPr>
          </a:p>
        </p:txBody>
      </p:sp>
      <p:sp>
        <p:nvSpPr>
          <p:cNvPr id="5" name="矩形 4"/>
          <p:cNvSpPr/>
          <p:nvPr/>
        </p:nvSpPr>
        <p:spPr>
          <a:xfrm>
            <a:off x="755576" y="2132856"/>
            <a:ext cx="7776864"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用</a:t>
            </a:r>
            <a:r>
              <a:rPr lang="en-US" altLang="zh-CN" sz="2400" dirty="0">
                <a:latin typeface="田氏保钓体简" panose="02010800040101010101" pitchFamily="2" charset="-122"/>
                <a:ea typeface="田氏保钓体简" panose="02010800040101010101" pitchFamily="2" charset="-122"/>
              </a:rPr>
              <a:t>Python</a:t>
            </a:r>
            <a:r>
              <a:rPr lang="zh-CN" altLang="en-US" sz="2400" dirty="0">
                <a:latin typeface="田氏保钓体简" panose="02010800040101010101" pitchFamily="2" charset="-122"/>
                <a:ea typeface="田氏保钓体简" panose="02010800040101010101" pitchFamily="2" charset="-122"/>
              </a:rPr>
              <a:t>实现</a:t>
            </a:r>
            <a:r>
              <a:rPr lang="en-US" altLang="zh-CN" sz="2400" dirty="0" err="1">
                <a:latin typeface="田氏保钓体简" panose="02010800040101010101" pitchFamily="2" charset="-122"/>
                <a:ea typeface="田氏保钓体简" panose="02010800040101010101" pitchFamily="2" charset="-122"/>
              </a:rPr>
              <a:t>Canopy+K-Means</a:t>
            </a:r>
            <a:r>
              <a:rPr lang="zh-CN" altLang="en-US" sz="2400" dirty="0">
                <a:latin typeface="田氏保钓体简" panose="02010800040101010101" pitchFamily="2" charset="-122"/>
                <a:ea typeface="田氏保钓体简" panose="02010800040101010101" pitchFamily="2" charset="-122"/>
              </a:rPr>
              <a:t>混合聚类算法</a:t>
            </a:r>
            <a:endParaRPr lang="en-US" altLang="zh-CN" sz="2400" dirty="0">
              <a:latin typeface="田氏保钓体简" panose="02010800040101010101" pitchFamily="2" charset="-122"/>
              <a:ea typeface="田氏保钓体简" panose="02010800040101010101" pitchFamily="2" charset="-122"/>
            </a:endParaRPr>
          </a:p>
          <a:p>
            <a:pPr marL="342900" indent="-342900">
              <a:lnSpc>
                <a:spcPct val="150000"/>
              </a:lnSpc>
              <a:buFont typeface="Arial" panose="020B0604020202020204" pitchFamily="34" charset="0"/>
              <a:buChar char="•"/>
            </a:pPr>
            <a:r>
              <a:rPr lang="zh-CN" altLang="en-US" sz="2400" dirty="0">
                <a:latin typeface="田氏保钓体简" panose="02010800040101010101" pitchFamily="2" charset="-122"/>
                <a:ea typeface="田氏保钓体简" panose="02010800040101010101" pitchFamily="2" charset="-122"/>
              </a:rPr>
              <a:t>实现可视化</a:t>
            </a:r>
            <a:endParaRPr lang="en-US" altLang="zh-CN" sz="2400" dirty="0">
              <a:latin typeface="田氏保钓体简" panose="02010800040101010101" pitchFamily="2" charset="-122"/>
              <a:ea typeface="田氏保钓体简" panose="0201080004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32" y="4509120"/>
            <a:ext cx="7725854" cy="1352739"/>
          </a:xfrm>
          <a:prstGeom prst="rect">
            <a:avLst/>
          </a:prstGeom>
        </p:spPr>
      </p:pic>
    </p:spTree>
    <p:extLst>
      <p:ext uri="{BB962C8B-B14F-4D97-AF65-F5344CB8AC3E}">
        <p14:creationId xmlns:p14="http://schemas.microsoft.com/office/powerpoint/2010/main" val="506992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1384300" y="1808163"/>
            <a:ext cx="5851525" cy="1981200"/>
          </a:xfrm>
        </p:spPr>
        <p:txBody>
          <a:bodyPr/>
          <a:lstStyle/>
          <a:p>
            <a:pPr algn="ctr" eaLnBrk="1" hangingPunct="1"/>
            <a:r>
              <a:rPr lang="zh-CN" altLang="en-US" sz="4800" dirty="0">
                <a:solidFill>
                  <a:srgbClr val="000000"/>
                </a:solidFill>
                <a:ea typeface="方正启体简体" pitchFamily="65" charset="-122"/>
              </a:rPr>
              <a:t>距离或相似度</a:t>
            </a:r>
            <a:r>
              <a:rPr lang="en-US" altLang="zh-CN" sz="4800" dirty="0">
                <a:solidFill>
                  <a:srgbClr val="000000"/>
                </a:solidFill>
                <a:ea typeface="方正启体简体" pitchFamily="65" charset="-122"/>
              </a:rPr>
              <a:t/>
            </a:r>
            <a:br>
              <a:rPr lang="en-US" altLang="zh-CN" sz="4800" dirty="0">
                <a:solidFill>
                  <a:srgbClr val="000000"/>
                </a:solidFill>
                <a:ea typeface="方正启体简体" pitchFamily="65" charset="-122"/>
              </a:rPr>
            </a:br>
            <a:r>
              <a:rPr lang="en-US" altLang="zh-CN" sz="2800" dirty="0">
                <a:solidFill>
                  <a:srgbClr val="000000"/>
                </a:solidFill>
                <a:latin typeface="Monotype Corsiva" pitchFamily="66" charset="0"/>
                <a:ea typeface="方正启体简体" pitchFamily="65" charset="-122"/>
              </a:rPr>
              <a:t>Distance or Similarity</a:t>
            </a:r>
          </a:p>
        </p:txBody>
      </p:sp>
    </p:spTree>
    <p:extLst>
      <p:ext uri="{BB962C8B-B14F-4D97-AF65-F5344CB8AC3E}">
        <p14:creationId xmlns:p14="http://schemas.microsoft.com/office/powerpoint/2010/main" val="1336660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相似度的小结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闵可夫斯基距离</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Minkowski</a:t>
            </a:r>
            <a:r>
              <a:rPr lang="en-US" altLang="zh-CN" sz="2400" dirty="0">
                <a:latin typeface="田氏保钓体简" panose="02010800040101010101" pitchFamily="2" charset="-122"/>
                <a:ea typeface="田氏保钓体简" panose="02010800040101010101" pitchFamily="2" charset="-122"/>
              </a:rPr>
              <a:t> Distance)</a:t>
            </a:r>
          </a:p>
        </p:txBody>
      </p:sp>
      <p:sp>
        <p:nvSpPr>
          <p:cNvPr id="13" name="矩形 12"/>
          <p:cNvSpPr/>
          <p:nvPr/>
        </p:nvSpPr>
        <p:spPr>
          <a:xfrm>
            <a:off x="755576" y="3524815"/>
            <a:ext cx="7848872" cy="1200329"/>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p=2</a:t>
            </a:r>
            <a:r>
              <a:rPr lang="zh-CN" altLang="en-US" sz="2400" dirty="0">
                <a:latin typeface="田氏保钓体简" panose="02010800040101010101" pitchFamily="2" charset="-122"/>
                <a:ea typeface="田氏保钓体简" panose="02010800040101010101" pitchFamily="2" charset="-122"/>
              </a:rPr>
              <a:t>时，即为欧氏距离。</a:t>
            </a:r>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p=1</a:t>
            </a:r>
            <a:r>
              <a:rPr lang="zh-CN" altLang="en-US" sz="2400" dirty="0">
                <a:latin typeface="田氏保钓体简" panose="02010800040101010101" pitchFamily="2" charset="-122"/>
                <a:ea typeface="田氏保钓体简" panose="02010800040101010101" pitchFamily="2" charset="-122"/>
              </a:rPr>
              <a:t>时，即为曼哈顿距离</a:t>
            </a:r>
            <a:r>
              <a:rPr lang="en-US" altLang="zh-CN" sz="2400" dirty="0">
                <a:latin typeface="田氏保钓体简" panose="02010800040101010101" pitchFamily="2" charset="-122"/>
                <a:ea typeface="田氏保钓体简" panose="02010800040101010101" pitchFamily="2" charset="-122"/>
              </a:rPr>
              <a:t>(Manhattan distance) ,</a:t>
            </a:r>
            <a:r>
              <a:rPr lang="zh-CN" altLang="en-US" sz="2400" dirty="0">
                <a:latin typeface="田氏保钓体简" panose="02010800040101010101" pitchFamily="2" charset="-122"/>
                <a:ea typeface="田氏保钓体简" panose="02010800040101010101" pitchFamily="2" charset="-122"/>
              </a:rPr>
              <a:t>又称 </a:t>
            </a:r>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               </a:t>
            </a:r>
            <a:r>
              <a:rPr lang="en-US" altLang="zh-CN" sz="2400" dirty="0" err="1">
                <a:latin typeface="田氏保钓体简" panose="02010800040101010101" pitchFamily="2" charset="-122"/>
                <a:ea typeface="田氏保钓体简" panose="02010800040101010101" pitchFamily="2" charset="-122"/>
              </a:rPr>
              <a:t>CityBlock</a:t>
            </a:r>
            <a:r>
              <a:rPr lang="en-US" altLang="zh-CN" sz="2400" dirty="0">
                <a:latin typeface="田氏保钓体简" panose="02010800040101010101" pitchFamily="2" charset="-122"/>
                <a:ea typeface="田氏保钓体简" panose="02010800040101010101" pitchFamily="2" charset="-122"/>
              </a:rPr>
              <a:t> Distance</a:t>
            </a:r>
            <a:r>
              <a:rPr lang="zh-CN" altLang="en-US" sz="2400" dirty="0">
                <a:latin typeface="田氏保钓体简" panose="02010800040101010101" pitchFamily="2" charset="-122"/>
                <a:ea typeface="田氏保钓体简" panose="02010800040101010101" pitchFamily="2" charset="-122"/>
              </a:rPr>
              <a:t>。</a:t>
            </a:r>
            <a:endParaRPr lang="en-US" altLang="zh-CN" sz="2400" dirty="0">
              <a:latin typeface="田氏保钓体简" panose="02010800040101010101" pitchFamily="2" charset="-122"/>
              <a:ea typeface="田氏保钓体简" panose="02010800040101010101" pitchFamily="2" charset="-122"/>
            </a:endParaRPr>
          </a:p>
        </p:txBody>
      </p:sp>
      <p:grpSp>
        <p:nvGrpSpPr>
          <p:cNvPr id="22" name="组合 21"/>
          <p:cNvGrpSpPr/>
          <p:nvPr/>
        </p:nvGrpSpPr>
        <p:grpSpPr>
          <a:xfrm>
            <a:off x="5004048" y="4427820"/>
            <a:ext cx="3154106" cy="1809492"/>
            <a:chOff x="4256786" y="4293096"/>
            <a:chExt cx="3154106" cy="1809492"/>
          </a:xfrm>
        </p:grpSpPr>
        <p:sp>
          <p:nvSpPr>
            <p:cNvPr id="14" name="等腰三角形 13"/>
            <p:cNvSpPr/>
            <p:nvPr/>
          </p:nvSpPr>
          <p:spPr>
            <a:xfrm>
              <a:off x="4592166" y="4581128"/>
              <a:ext cx="2448272" cy="1247943"/>
            </a:xfrm>
            <a:prstGeom prst="triangle">
              <a:avLst>
                <a:gd name="adj" fmla="val 100000"/>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TextBox 14"/>
                <p:cNvSpPr txBox="1"/>
                <p:nvPr/>
              </p:nvSpPr>
              <p:spPr>
                <a:xfrm>
                  <a:off x="4256786" y="5629890"/>
                  <a:ext cx="3872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𝑥</m:t>
                        </m:r>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4256786" y="5629890"/>
                  <a:ext cx="387222" cy="369332"/>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020272" y="4293096"/>
                  <a:ext cx="3906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𝑦</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7020272" y="4293096"/>
                  <a:ext cx="390620" cy="369332"/>
                </a:xfrm>
                <a:prstGeom prst="rect">
                  <a:avLst/>
                </a:prstGeom>
                <a:blipFill rotWithShape="1">
                  <a:blip r:embed="rId5"/>
                  <a:stretch>
                    <a:fillRect b="-8197"/>
                  </a:stretch>
                </a:blipFill>
              </p:spPr>
              <p:txBody>
                <a:bodyPr/>
                <a:lstStyle/>
                <a:p>
                  <a:r>
                    <a:rPr lang="zh-CN" altLang="en-US">
                      <a:noFill/>
                    </a:rPr>
                    <a:t> </a:t>
                  </a:r>
                </a:p>
              </p:txBody>
            </p:sp>
          </mc:Fallback>
        </mc:AlternateContent>
        <p:sp>
          <p:nvSpPr>
            <p:cNvPr id="17" name="椭圆 16"/>
            <p:cNvSpPr/>
            <p:nvPr/>
          </p:nvSpPr>
          <p:spPr>
            <a:xfrm>
              <a:off x="4553558" y="5733256"/>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948264" y="4509120"/>
              <a:ext cx="144016" cy="144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TextBox 18"/>
                <p:cNvSpPr txBox="1"/>
                <p:nvPr/>
              </p:nvSpPr>
              <p:spPr>
                <a:xfrm>
                  <a:off x="5642252" y="4859868"/>
                  <a:ext cx="3699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𝑐</m:t>
                        </m:r>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5642252" y="4859868"/>
                  <a:ext cx="369908" cy="369332"/>
                </a:xfrm>
                <a:prstGeom prst="rect">
                  <a:avLst/>
                </a:prstGeom>
                <a:blipFill rotWithShape="1">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794652" y="5733256"/>
                  <a:ext cx="3906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𝑎</m:t>
                        </m:r>
                      </m:oMath>
                    </m:oMathPara>
                  </a14:m>
                  <a:endParaRPr lang="zh-CN" alt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5794652" y="5733256"/>
                  <a:ext cx="390684" cy="369332"/>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993411" y="5020433"/>
                  <a:ext cx="38690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𝑏</m:t>
                        </m:r>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6993411" y="5020433"/>
                  <a:ext cx="386901" cy="369332"/>
                </a:xfrm>
                <a:prstGeom prst="rect">
                  <a:avLst/>
                </a:prstGeom>
                <a:blipFill rotWithShape="1">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23" name="表格 22"/>
              <p:cNvGraphicFramePr>
                <a:graphicFrameLocks noGrp="1"/>
              </p:cNvGraphicFramePr>
              <p:nvPr>
                <p:extLst>
                  <p:ext uri="{D42A27DB-BD31-4B8C-83A1-F6EECF244321}">
                    <p14:modId xmlns:p14="http://schemas.microsoft.com/office/powerpoint/2010/main" val="532761480"/>
                  </p:ext>
                </p:extLst>
              </p:nvPr>
            </p:nvGraphicFramePr>
            <p:xfrm>
              <a:off x="920042" y="4928161"/>
              <a:ext cx="3759970" cy="1309151"/>
            </p:xfrm>
            <a:graphic>
              <a:graphicData uri="http://schemas.openxmlformats.org/drawingml/2006/table">
                <a:tbl>
                  <a:tblPr firstRow="1" bandRow="1">
                    <a:tableStyleId>{5940675A-B579-460E-94D1-54222C63F5DA}</a:tableStyleId>
                  </a:tblPr>
                  <a:tblGrid>
                    <a:gridCol w="1879985">
                      <a:extLst>
                        <a:ext uri="{9D8B030D-6E8A-4147-A177-3AD203B41FA5}">
                          <a16:colId xmlns:a16="http://schemas.microsoft.com/office/drawing/2014/main" xmlns="" val="20000"/>
                        </a:ext>
                      </a:extLst>
                    </a:gridCol>
                    <a:gridCol w="1879985">
                      <a:extLst>
                        <a:ext uri="{9D8B030D-6E8A-4147-A177-3AD203B41FA5}">
                          <a16:colId xmlns:a16="http://schemas.microsoft.com/office/drawing/2014/main" xmlns="" val="20001"/>
                        </a:ext>
                      </a:extLst>
                    </a:gridCol>
                  </a:tblGrid>
                  <a:tr h="316007">
                    <a:tc>
                      <a:txBody>
                        <a:bodyPr/>
                        <a:lstStyle/>
                        <a:p>
                          <a:pPr algn="ctr"/>
                          <a:r>
                            <a:rPr lang="en-US" altLang="zh-CN" sz="1500" dirty="0">
                              <a:latin typeface="田氏保钓体简" panose="02010800040101010101" pitchFamily="2" charset="-122"/>
                              <a:ea typeface="田氏保钓体简" panose="02010800040101010101" pitchFamily="2" charset="-122"/>
                            </a:rPr>
                            <a:t>p</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pPr algn="ctr"/>
                          <a:r>
                            <a:rPr lang="zh-CN" altLang="en-US" sz="1500" dirty="0">
                              <a:latin typeface="田氏保钓体简" panose="02010800040101010101" pitchFamily="2" charset="-122"/>
                              <a:ea typeface="田氏保钓体简" panose="02010800040101010101" pitchFamily="2" charset="-122"/>
                            </a:rPr>
                            <a:t>距离</a:t>
                          </a:r>
                        </a:p>
                      </a:txBody>
                      <a:tcPr marL="77919" marR="77919" marT="38960" marB="38960"/>
                    </a:tc>
                    <a:extLst>
                      <a:ext uri="{0D108BD9-81ED-4DB2-BD59-A6C34878D82A}">
                        <a16:rowId xmlns:a16="http://schemas.microsoft.com/office/drawing/2014/main" xmlns="" val="10000"/>
                      </a:ext>
                    </a:extLst>
                  </a:tr>
                  <a:tr h="316007">
                    <a:tc>
                      <a:txBody>
                        <a:bodyPr/>
                        <a:lstStyle/>
                        <a:p>
                          <a:pPr algn="ctr"/>
                          <a:r>
                            <a:rPr lang="en-US" altLang="zh-CN" sz="1500" dirty="0">
                              <a:latin typeface="田氏保钓体简" panose="02010800040101010101" pitchFamily="2" charset="-122"/>
                              <a:ea typeface="田氏保钓体简" panose="02010800040101010101" pitchFamily="2" charset="-122"/>
                            </a:rPr>
                            <a:t>1</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pPr algn="ctr"/>
                          <a14:m>
                            <m:oMathPara xmlns:m="http://schemas.openxmlformats.org/officeDocument/2006/math">
                              <m:oMathParaPr>
                                <m:jc m:val="centerGroup"/>
                              </m:oMathParaPr>
                              <m:oMath xmlns:m="http://schemas.openxmlformats.org/officeDocument/2006/math">
                                <m:r>
                                  <a:rPr lang="en-US" altLang="zh-CN" sz="1500" b="0" i="1" smtClean="0">
                                    <a:latin typeface="Cambria Math"/>
                                    <a:ea typeface="田氏保钓体简" panose="02010800040101010101" pitchFamily="2" charset="-122"/>
                                  </a:rPr>
                                  <m:t>𝑎</m:t>
                                </m:r>
                                <m:r>
                                  <a:rPr lang="en-US" altLang="zh-CN" sz="1500" b="0" i="1" smtClean="0">
                                    <a:latin typeface="Cambria Math"/>
                                    <a:ea typeface="田氏保钓体简" panose="02010800040101010101" pitchFamily="2" charset="-122"/>
                                  </a:rPr>
                                  <m:t>+</m:t>
                                </m:r>
                                <m:r>
                                  <a:rPr lang="en-US" altLang="zh-CN" sz="1500" b="0" i="1" smtClean="0">
                                    <a:latin typeface="Cambria Math"/>
                                    <a:ea typeface="田氏保钓体简" panose="02010800040101010101" pitchFamily="2" charset="-122"/>
                                  </a:rPr>
                                  <m:t>𝑏</m:t>
                                </m:r>
                              </m:oMath>
                            </m:oMathPara>
                          </a14:m>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extLst>
                      <a:ext uri="{0D108BD9-81ED-4DB2-BD59-A6C34878D82A}">
                        <a16:rowId xmlns:a16="http://schemas.microsoft.com/office/drawing/2014/main" xmlns="" val="10001"/>
                      </a:ext>
                    </a:extLst>
                  </a:tr>
                  <a:tr h="316007">
                    <a:tc>
                      <a:txBody>
                        <a:bodyPr/>
                        <a:lstStyle/>
                        <a:p>
                          <a:pPr algn="ctr"/>
                          <a:r>
                            <a:rPr lang="en-US" altLang="zh-CN" sz="1500" dirty="0">
                              <a:latin typeface="田氏保钓体简" panose="02010800040101010101" pitchFamily="2" charset="-122"/>
                              <a:ea typeface="田氏保钓体简" panose="02010800040101010101" pitchFamily="2" charset="-122"/>
                            </a:rPr>
                            <a:t>2</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pPr algn="ctr"/>
                          <a14:m>
                            <m:oMathPara xmlns:m="http://schemas.openxmlformats.org/officeDocument/2006/math">
                              <m:oMathParaPr>
                                <m:jc m:val="centerGroup"/>
                              </m:oMathParaPr>
                              <m:oMath xmlns:m="http://schemas.openxmlformats.org/officeDocument/2006/math">
                                <m:rad>
                                  <m:radPr>
                                    <m:degHide m:val="on"/>
                                    <m:ctrlPr>
                                      <a:rPr lang="en-US" altLang="zh-CN" sz="1500" i="1" smtClean="0">
                                        <a:latin typeface="Cambria Math"/>
                                        <a:ea typeface="田氏保钓体简" panose="02010800040101010101" pitchFamily="2" charset="-122"/>
                                      </a:rPr>
                                    </m:ctrlPr>
                                  </m:radPr>
                                  <m:deg/>
                                  <m:e>
                                    <m:sSup>
                                      <m:sSupPr>
                                        <m:ctrlPr>
                                          <a:rPr lang="en-US" altLang="zh-CN" sz="1500" i="1" smtClean="0">
                                            <a:latin typeface="Cambria Math"/>
                                            <a:ea typeface="田氏保钓体简" panose="02010800040101010101" pitchFamily="2" charset="-122"/>
                                          </a:rPr>
                                        </m:ctrlPr>
                                      </m:sSupPr>
                                      <m:e>
                                        <m:r>
                                          <a:rPr lang="en-US" altLang="zh-CN" sz="1500" b="0" i="1" smtClean="0">
                                            <a:latin typeface="Cambria Math"/>
                                            <a:ea typeface="田氏保钓体简" panose="02010800040101010101" pitchFamily="2" charset="-122"/>
                                          </a:rPr>
                                          <m:t>𝑎</m:t>
                                        </m:r>
                                      </m:e>
                                      <m:sup>
                                        <m:r>
                                          <a:rPr lang="en-US" altLang="zh-CN" sz="1500" b="0" i="1" smtClean="0">
                                            <a:latin typeface="Cambria Math"/>
                                            <a:ea typeface="田氏保钓体简" panose="02010800040101010101" pitchFamily="2" charset="-122"/>
                                          </a:rPr>
                                          <m:t>2</m:t>
                                        </m:r>
                                      </m:sup>
                                    </m:sSup>
                                    <m:r>
                                      <a:rPr lang="en-US" altLang="zh-CN" sz="1500" b="0" i="1" smtClean="0">
                                        <a:latin typeface="Cambria Math"/>
                                        <a:ea typeface="田氏保钓体简" panose="02010800040101010101" pitchFamily="2" charset="-122"/>
                                      </a:rPr>
                                      <m:t>+</m:t>
                                    </m:r>
                                    <m:sSup>
                                      <m:sSupPr>
                                        <m:ctrlPr>
                                          <a:rPr lang="en-US" altLang="zh-CN" sz="1500" b="0" i="1" smtClean="0">
                                            <a:latin typeface="Cambria Math"/>
                                            <a:ea typeface="田氏保钓体简" panose="02010800040101010101" pitchFamily="2" charset="-122"/>
                                          </a:rPr>
                                        </m:ctrlPr>
                                      </m:sSupPr>
                                      <m:e>
                                        <m:r>
                                          <a:rPr lang="en-US" altLang="zh-CN" sz="1500" b="0" i="1" smtClean="0">
                                            <a:latin typeface="Cambria Math"/>
                                            <a:ea typeface="田氏保钓体简" panose="02010800040101010101" pitchFamily="2" charset="-122"/>
                                          </a:rPr>
                                          <m:t>𝑏</m:t>
                                        </m:r>
                                      </m:e>
                                      <m:sup>
                                        <m:r>
                                          <a:rPr lang="en-US" altLang="zh-CN" sz="1500" b="0" i="1" smtClean="0">
                                            <a:latin typeface="Cambria Math"/>
                                            <a:ea typeface="田氏保钓体简" panose="02010800040101010101" pitchFamily="2" charset="-122"/>
                                          </a:rPr>
                                          <m:t>2</m:t>
                                        </m:r>
                                      </m:sup>
                                    </m:sSup>
                                  </m:e>
                                </m:rad>
                              </m:oMath>
                            </m:oMathPara>
                          </a14:m>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extLst>
                      <a:ext uri="{0D108BD9-81ED-4DB2-BD59-A6C34878D82A}">
                        <a16:rowId xmlns:a16="http://schemas.microsoft.com/office/drawing/2014/main" xmlns="" val="10002"/>
                      </a:ext>
                    </a:extLst>
                  </a:tr>
                  <a:tr h="316007">
                    <a:tc>
                      <a:txBody>
                        <a:bodyPr/>
                        <a:lstStyle/>
                        <a:p>
                          <a:pPr algn="ctr"/>
                          <a14:m>
                            <m:oMathPara xmlns:m="http://schemas.openxmlformats.org/officeDocument/2006/math">
                              <m:oMathParaPr>
                                <m:jc m:val="centerGroup"/>
                              </m:oMathParaPr>
                              <m:oMath xmlns:m="http://schemas.openxmlformats.org/officeDocument/2006/math">
                                <m:r>
                                  <a:rPr lang="en-US" altLang="zh-CN" sz="1500" i="1" smtClean="0">
                                    <a:latin typeface="Cambria Math"/>
                                    <a:ea typeface="Cambria Math"/>
                                  </a:rPr>
                                  <m:t>∞</m:t>
                                </m:r>
                              </m:oMath>
                            </m:oMathPara>
                          </a14:m>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500" b="0" i="1" smtClean="0">
                                    <a:latin typeface="Cambria Math"/>
                                    <a:ea typeface="田氏保钓体简" panose="02010800040101010101" pitchFamily="2" charset="-122"/>
                                  </a:rPr>
                                  <m:t>𝑎</m:t>
                                </m:r>
                                <m:r>
                                  <a:rPr lang="en-US" altLang="zh-CN" sz="1500" b="0" i="1" smtClean="0">
                                    <a:latin typeface="Cambria Math" panose="02040503050406030204" pitchFamily="18" charset="0"/>
                                    <a:ea typeface="田氏保钓体简" panose="02010800040101010101" pitchFamily="2" charset="-122"/>
                                  </a:rPr>
                                  <m:t>    </m:t>
                                </m:r>
                                <m:r>
                                  <a:rPr lang="en-US" altLang="zh-CN" sz="1500" b="0" i="1" smtClean="0">
                                    <a:latin typeface="Cambria Math" panose="02040503050406030204" pitchFamily="18" charset="0"/>
                                    <a:ea typeface="田氏保钓体简" panose="02010800040101010101" pitchFamily="2" charset="-122"/>
                                  </a:rPr>
                                  <m:t>𝑜𝑟</m:t>
                                </m:r>
                                <m:r>
                                  <a:rPr lang="en-US" altLang="zh-CN" sz="1500" b="0" i="1" smtClean="0">
                                    <a:latin typeface="Cambria Math" panose="02040503050406030204" pitchFamily="18" charset="0"/>
                                    <a:ea typeface="田氏保钓体简" panose="02010800040101010101" pitchFamily="2" charset="-122"/>
                                  </a:rPr>
                                  <m:t>   </m:t>
                                </m:r>
                                <m:r>
                                  <a:rPr lang="en-US" altLang="zh-CN" sz="1500" b="0" i="1" smtClean="0">
                                    <a:latin typeface="Cambria Math"/>
                                    <a:ea typeface="田氏保钓体简" panose="02010800040101010101" pitchFamily="2" charset="-122"/>
                                  </a:rPr>
                                  <m:t>𝑏</m:t>
                                </m:r>
                              </m:oMath>
                            </m:oMathPara>
                          </a14:m>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extLst>
                      <a:ext uri="{0D108BD9-81ED-4DB2-BD59-A6C34878D82A}">
                        <a16:rowId xmlns:a16="http://schemas.microsoft.com/office/drawing/2014/main" xmlns="" val="10003"/>
                      </a:ext>
                    </a:extLst>
                  </a:tr>
                </a:tbl>
              </a:graphicData>
            </a:graphic>
          </p:graphicFrame>
        </mc:Choice>
        <mc:Fallback xmlns="">
          <p:graphicFrame>
            <p:nvGraphicFramePr>
              <p:cNvPr id="23" name="表格 22"/>
              <p:cNvGraphicFramePr>
                <a:graphicFrameLocks noGrp="1"/>
              </p:cNvGraphicFramePr>
              <p:nvPr>
                <p:extLst>
                  <p:ext uri="{D42A27DB-BD31-4B8C-83A1-F6EECF244321}">
                    <p14:modId xmlns:p14="http://schemas.microsoft.com/office/powerpoint/2010/main" val="532761480"/>
                  </p:ext>
                </p:extLst>
              </p:nvPr>
            </p:nvGraphicFramePr>
            <p:xfrm>
              <a:off x="920042" y="4928161"/>
              <a:ext cx="3759970" cy="1309151"/>
            </p:xfrm>
            <a:graphic>
              <a:graphicData uri="http://schemas.openxmlformats.org/drawingml/2006/table">
                <a:tbl>
                  <a:tblPr firstRow="1" bandRow="1">
                    <a:tableStyleId>{5940675A-B579-460E-94D1-54222C63F5DA}</a:tableStyleId>
                  </a:tblPr>
                  <a:tblGrid>
                    <a:gridCol w="1879985">
                      <a:extLst>
                        <a:ext uri="{9D8B030D-6E8A-4147-A177-3AD203B41FA5}">
                          <a16:colId xmlns:a16="http://schemas.microsoft.com/office/drawing/2014/main" val="20000"/>
                        </a:ext>
                      </a:extLst>
                    </a:gridCol>
                    <a:gridCol w="1879985">
                      <a:extLst>
                        <a:ext uri="{9D8B030D-6E8A-4147-A177-3AD203B41FA5}">
                          <a16:colId xmlns:a16="http://schemas.microsoft.com/office/drawing/2014/main" val="20001"/>
                        </a:ext>
                      </a:extLst>
                    </a:gridCol>
                  </a:tblGrid>
                  <a:tr h="316007">
                    <a:tc>
                      <a:txBody>
                        <a:bodyPr/>
                        <a:lstStyle/>
                        <a:p>
                          <a:pPr algn="ctr"/>
                          <a:r>
                            <a:rPr lang="en-US" altLang="zh-CN" sz="1500" dirty="0">
                              <a:latin typeface="田氏保钓体简" panose="02010800040101010101" pitchFamily="2" charset="-122"/>
                              <a:ea typeface="田氏保钓体简" panose="02010800040101010101" pitchFamily="2" charset="-122"/>
                            </a:rPr>
                            <a:t>p</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pPr algn="ctr"/>
                          <a:r>
                            <a:rPr lang="zh-CN" altLang="en-US" sz="1500" dirty="0">
                              <a:latin typeface="田氏保钓体简" panose="02010800040101010101" pitchFamily="2" charset="-122"/>
                              <a:ea typeface="田氏保钓体简" panose="02010800040101010101" pitchFamily="2" charset="-122"/>
                            </a:rPr>
                            <a:t>距离</a:t>
                          </a:r>
                        </a:p>
                      </a:txBody>
                      <a:tcPr marL="77919" marR="77919" marT="38960" marB="38960"/>
                    </a:tc>
                    <a:extLst>
                      <a:ext uri="{0D108BD9-81ED-4DB2-BD59-A6C34878D82A}">
                        <a16:rowId xmlns:a16="http://schemas.microsoft.com/office/drawing/2014/main" val="10000"/>
                      </a:ext>
                    </a:extLst>
                  </a:tr>
                  <a:tr h="316007">
                    <a:tc>
                      <a:txBody>
                        <a:bodyPr/>
                        <a:lstStyle/>
                        <a:p>
                          <a:pPr algn="ctr"/>
                          <a:r>
                            <a:rPr lang="en-US" altLang="zh-CN" sz="1500" dirty="0">
                              <a:latin typeface="田氏保钓体简" panose="02010800040101010101" pitchFamily="2" charset="-122"/>
                              <a:ea typeface="田氏保钓体简" panose="02010800040101010101" pitchFamily="2" charset="-122"/>
                            </a:rPr>
                            <a:t>1</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endParaRPr lang="zh-CN"/>
                        </a:p>
                      </a:txBody>
                      <a:tcPr marL="77919" marR="77919" marT="38960" marB="38960">
                        <a:blipFill>
                          <a:blip r:embed="rId9"/>
                          <a:stretch>
                            <a:fillRect l="-100324" t="-105769" r="-647" b="-219231"/>
                          </a:stretch>
                        </a:blipFill>
                      </a:tcPr>
                    </a:tc>
                    <a:extLst>
                      <a:ext uri="{0D108BD9-81ED-4DB2-BD59-A6C34878D82A}">
                        <a16:rowId xmlns:a16="http://schemas.microsoft.com/office/drawing/2014/main" val="10001"/>
                      </a:ext>
                    </a:extLst>
                  </a:tr>
                  <a:tr h="361130">
                    <a:tc>
                      <a:txBody>
                        <a:bodyPr/>
                        <a:lstStyle/>
                        <a:p>
                          <a:pPr algn="ctr"/>
                          <a:r>
                            <a:rPr lang="en-US" altLang="zh-CN" sz="1500" dirty="0">
                              <a:latin typeface="田氏保钓体简" panose="02010800040101010101" pitchFamily="2" charset="-122"/>
                              <a:ea typeface="田氏保钓体简" panose="02010800040101010101" pitchFamily="2" charset="-122"/>
                            </a:rPr>
                            <a:t>2</a:t>
                          </a:r>
                          <a:endParaRPr lang="zh-CN" altLang="en-US" sz="1500" dirty="0">
                            <a:latin typeface="田氏保钓体简" panose="02010800040101010101" pitchFamily="2" charset="-122"/>
                            <a:ea typeface="田氏保钓体简" panose="02010800040101010101" pitchFamily="2" charset="-122"/>
                          </a:endParaRPr>
                        </a:p>
                      </a:txBody>
                      <a:tcPr marL="77919" marR="77919" marT="38960" marB="38960"/>
                    </a:tc>
                    <a:tc>
                      <a:txBody>
                        <a:bodyPr/>
                        <a:lstStyle/>
                        <a:p>
                          <a:endParaRPr lang="zh-CN"/>
                        </a:p>
                      </a:txBody>
                      <a:tcPr marL="77919" marR="77919" marT="38960" marB="38960">
                        <a:blipFill>
                          <a:blip r:embed="rId9"/>
                          <a:stretch>
                            <a:fillRect l="-100324" t="-178333" r="-647" b="-90000"/>
                          </a:stretch>
                        </a:blipFill>
                      </a:tcPr>
                    </a:tc>
                    <a:extLst>
                      <a:ext uri="{0D108BD9-81ED-4DB2-BD59-A6C34878D82A}">
                        <a16:rowId xmlns:a16="http://schemas.microsoft.com/office/drawing/2014/main" val="10002"/>
                      </a:ext>
                    </a:extLst>
                  </a:tr>
                  <a:tr h="316007">
                    <a:tc>
                      <a:txBody>
                        <a:bodyPr/>
                        <a:lstStyle/>
                        <a:p>
                          <a:endParaRPr lang="zh-CN"/>
                        </a:p>
                      </a:txBody>
                      <a:tcPr marL="77919" marR="77919" marT="38960" marB="38960">
                        <a:blipFill>
                          <a:blip r:embed="rId9"/>
                          <a:stretch>
                            <a:fillRect l="-324" t="-321154" r="-100647" b="-3846"/>
                          </a:stretch>
                        </a:blipFill>
                      </a:tcPr>
                    </a:tc>
                    <a:tc>
                      <a:txBody>
                        <a:bodyPr/>
                        <a:lstStyle/>
                        <a:p>
                          <a:endParaRPr lang="zh-CN"/>
                        </a:p>
                      </a:txBody>
                      <a:tcPr marL="77919" marR="77919" marT="38960" marB="38960">
                        <a:blipFill>
                          <a:blip r:embed="rId9"/>
                          <a:stretch>
                            <a:fillRect l="-100324" t="-321154" r="-647" b="-3846"/>
                          </a:stretch>
                        </a:blipFill>
                      </a:tcPr>
                    </a:tc>
                    <a:extLst>
                      <a:ext uri="{0D108BD9-81ED-4DB2-BD59-A6C34878D82A}">
                        <a16:rowId xmlns:a16="http://schemas.microsoft.com/office/drawing/2014/main" val="10003"/>
                      </a:ext>
                    </a:extLst>
                  </a:tr>
                </a:tbl>
              </a:graphicData>
            </a:graphic>
          </p:graphicFrame>
        </mc:Fallback>
      </mc:AlternateContent>
      <p:grpSp>
        <p:nvGrpSpPr>
          <p:cNvPr id="24" name="组合 23"/>
          <p:cNvGrpSpPr/>
          <p:nvPr/>
        </p:nvGrpSpPr>
        <p:grpSpPr>
          <a:xfrm>
            <a:off x="2771800" y="2492896"/>
            <a:ext cx="3142135" cy="927333"/>
            <a:chOff x="2195736" y="2708920"/>
            <a:chExt cx="4176464" cy="1232594"/>
          </a:xfrm>
        </p:grpSpPr>
        <p:pic>
          <p:nvPicPr>
            <p:cNvPr id="25" name="图片 24"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95736" y="2839176"/>
              <a:ext cx="4176464" cy="1102338"/>
            </a:xfrm>
            <a:prstGeom prst="rect">
              <a:avLst/>
            </a:prstGeom>
          </p:spPr>
        </p:pic>
        <p:pic>
          <p:nvPicPr>
            <p:cNvPr id="26" name="图片 25" descr="屏幕剪辑"/>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59600" y="2708920"/>
              <a:ext cx="312600" cy="648072"/>
            </a:xfrm>
            <a:prstGeom prst="rect">
              <a:avLst/>
            </a:prstGeom>
          </p:spPr>
        </p:pic>
      </p:grpSp>
    </p:spTree>
    <p:extLst>
      <p:ext uri="{BB962C8B-B14F-4D97-AF65-F5344CB8AC3E}">
        <p14:creationId xmlns:p14="http://schemas.microsoft.com/office/powerpoint/2010/main" val="3448348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descr="屏幕剪辑"/>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1133599" y="3429000"/>
            <a:ext cx="6750769" cy="2710267"/>
          </a:xfrm>
          <a:prstGeom prst="rect">
            <a:avLst/>
          </a:prstGeom>
        </p:spPr>
      </p:pic>
      <p:grpSp>
        <p:nvGrpSpPr>
          <p:cNvPr id="12" name="组合 11"/>
          <p:cNvGrpSpPr/>
          <p:nvPr/>
        </p:nvGrpSpPr>
        <p:grpSpPr>
          <a:xfrm>
            <a:off x="2771800" y="2492896"/>
            <a:ext cx="3142135" cy="927333"/>
            <a:chOff x="2195736" y="2708920"/>
            <a:chExt cx="4176464" cy="1232594"/>
          </a:xfrm>
        </p:grpSpPr>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2839176"/>
              <a:ext cx="4176464" cy="1102338"/>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9600" y="2708920"/>
              <a:ext cx="312600" cy="648072"/>
            </a:xfrm>
            <a:prstGeom prst="rect">
              <a:avLst/>
            </a:prstGeom>
          </p:spPr>
        </p:pic>
      </p:grpSp>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49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1)</a:t>
            </a:r>
            <a:r>
              <a:rPr lang="zh-CN" altLang="en-US" sz="2400" dirty="0">
                <a:latin typeface="田氏保钓体简" panose="02010800040101010101" pitchFamily="2" charset="-122"/>
                <a:ea typeface="田氏保钓体简" panose="02010800040101010101" pitchFamily="2" charset="-122"/>
              </a:rPr>
              <a:t>闵可夫斯基距离</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Minkowski</a:t>
            </a:r>
            <a:r>
              <a:rPr lang="en-US" altLang="zh-CN" sz="2400" dirty="0">
                <a:latin typeface="田氏保钓体简" panose="02010800040101010101" pitchFamily="2" charset="-122"/>
                <a:ea typeface="田氏保钓体简" panose="02010800040101010101" pitchFamily="2" charset="-122"/>
              </a:rPr>
              <a:t> Distance)</a:t>
            </a: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矩形 24"/>
          <p:cNvSpPr/>
          <p:nvPr/>
        </p:nvSpPr>
        <p:spPr>
          <a:xfrm>
            <a:off x="2123728" y="6156012"/>
            <a:ext cx="902811" cy="369332"/>
          </a:xfrm>
          <a:prstGeom prst="rect">
            <a:avLst/>
          </a:prstGeom>
        </p:spPr>
        <p:txBody>
          <a:bodyPr wrap="none">
            <a:spAutoFit/>
          </a:bodyPr>
          <a:lstStyle/>
          <a:p>
            <a:r>
              <a:rPr lang="en-US" altLang="zh-CN" dirty="0">
                <a:latin typeface="+mj-lt"/>
              </a:rPr>
              <a:t>0&lt;p&lt;1</a:t>
            </a:r>
            <a:endParaRPr lang="zh-CN" altLang="en-US" dirty="0">
              <a:latin typeface="+mj-lt"/>
            </a:endParaRPr>
          </a:p>
        </p:txBody>
      </p:sp>
    </p:spTree>
    <p:extLst>
      <p:ext uri="{BB962C8B-B14F-4D97-AF65-F5344CB8AC3E}">
        <p14:creationId xmlns:p14="http://schemas.microsoft.com/office/powerpoint/2010/main" val="15802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算法思想</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bject 3"/>
          <p:cNvSpPr txBox="1"/>
          <p:nvPr/>
        </p:nvSpPr>
        <p:spPr>
          <a:xfrm>
            <a:off x="1054720" y="2276872"/>
            <a:ext cx="6685632" cy="2598147"/>
          </a:xfrm>
          <a:prstGeom prst="rect">
            <a:avLst/>
          </a:prstGeom>
        </p:spPr>
        <p:txBody>
          <a:bodyPr vert="horz" wrap="square" lIns="0" tIns="12700" rIns="0" bIns="0" rtlCol="0">
            <a:spAutoFit/>
          </a:bodyPr>
          <a:lstStyle/>
          <a:p>
            <a:pPr marL="12700">
              <a:lnSpc>
                <a:spcPct val="150000"/>
              </a:lnSpc>
              <a:spcBef>
                <a:spcPts val="100"/>
              </a:spcBef>
            </a:pPr>
            <a:r>
              <a:rPr lang="zh-CN" altLang="en-US" sz="2800" spc="-5" dirty="0">
                <a:latin typeface="田氏保钓体简" panose="02010800040101010101" pitchFamily="2" charset="-122"/>
                <a:ea typeface="田氏保钓体简" panose="02010800040101010101" pitchFamily="2" charset="-122"/>
                <a:cs typeface="SimSun"/>
              </a:rPr>
              <a:t>以空间中</a:t>
            </a:r>
            <a:r>
              <a:rPr lang="en-US" altLang="zh-CN" sz="2800" spc="-5" dirty="0">
                <a:latin typeface="田氏保钓体简" panose="02010800040101010101" pitchFamily="2" charset="-122"/>
                <a:ea typeface="田氏保钓体简" panose="02010800040101010101" pitchFamily="2" charset="-122"/>
                <a:cs typeface="SimSun"/>
              </a:rPr>
              <a:t>k</a:t>
            </a:r>
            <a:r>
              <a:rPr lang="zh-CN" altLang="en-US" sz="2800" spc="-5" dirty="0">
                <a:latin typeface="田氏保钓体简" panose="02010800040101010101" pitchFamily="2" charset="-122"/>
                <a:ea typeface="田氏保钓体简" panose="02010800040101010101" pitchFamily="2" charset="-122"/>
                <a:cs typeface="SimSun"/>
              </a:rPr>
              <a:t>个点为中心进行聚类，对最靠近它们的对象归类。通过迭代的方法，逐次更新各聚类中心的值，直至得到最好的聚类结果</a:t>
            </a:r>
          </a:p>
        </p:txBody>
      </p:sp>
    </p:spTree>
    <p:extLst>
      <p:ext uri="{BB962C8B-B14F-4D97-AF65-F5344CB8AC3E}">
        <p14:creationId xmlns:p14="http://schemas.microsoft.com/office/powerpoint/2010/main" val="9297858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杰卡德相似系数</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Jaccard</a:t>
            </a:r>
            <a:r>
              <a:rPr lang="en-US" altLang="zh-CN" sz="2400" dirty="0">
                <a:latin typeface="田氏保钓体简" panose="02010800040101010101" pitchFamily="2" charset="-122"/>
                <a:ea typeface="田氏保钓体简" panose="02010800040101010101" pitchFamily="2" charset="-122"/>
              </a:rPr>
              <a:t>)</a:t>
            </a: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2708920"/>
            <a:ext cx="1944216" cy="803937"/>
          </a:xfrm>
          <a:prstGeom prst="rect">
            <a:avLst/>
          </a:prstGeom>
        </p:spPr>
      </p:pic>
      <p:sp>
        <p:nvSpPr>
          <p:cNvPr id="16" name="矩形 15"/>
          <p:cNvSpPr/>
          <p:nvPr/>
        </p:nvSpPr>
        <p:spPr>
          <a:xfrm>
            <a:off x="755576" y="3668831"/>
            <a:ext cx="7848872" cy="1569660"/>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比如推荐系统中</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pPr lvl="2"/>
            <a:r>
              <a:rPr lang="zh-CN" altLang="en-US" sz="2400" dirty="0">
                <a:latin typeface="田氏保钓体简" panose="02010800040101010101" pitchFamily="2" charset="-122"/>
                <a:ea typeface="田氏保钓体简" panose="02010800040101010101" pitchFamily="2" charset="-122"/>
              </a:rPr>
              <a:t>张三（科幻片，战争片，犯罪片，动作片）</a:t>
            </a:r>
            <a:endParaRPr lang="en-US" altLang="zh-CN" sz="2400" dirty="0">
              <a:latin typeface="田氏保钓体简" panose="02010800040101010101" pitchFamily="2" charset="-122"/>
              <a:ea typeface="田氏保钓体简" panose="02010800040101010101" pitchFamily="2" charset="-122"/>
            </a:endParaRPr>
          </a:p>
          <a:p>
            <a:pPr lvl="2"/>
            <a:r>
              <a:rPr lang="zh-CN" altLang="en-US" sz="2400" dirty="0">
                <a:latin typeface="田氏保钓体简" panose="02010800040101010101" pitchFamily="2" charset="-122"/>
                <a:ea typeface="田氏保钓体简" panose="02010800040101010101" pitchFamily="2" charset="-122"/>
              </a:rPr>
              <a:t>推荐（灾难片，战争片，犯罪片，爱情片）</a:t>
            </a:r>
            <a:endParaRPr lang="en-US" altLang="zh-CN" sz="24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13151608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755576" y="2420888"/>
            <a:ext cx="7416824" cy="3046988"/>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3)</a:t>
            </a:r>
            <a:r>
              <a:rPr lang="zh-CN" altLang="en-US" sz="2400" dirty="0">
                <a:latin typeface="田氏保钓体简" panose="02010800040101010101" pitchFamily="2" charset="-122"/>
                <a:ea typeface="田氏保钓体简" panose="02010800040101010101" pitchFamily="2" charset="-122"/>
              </a:rPr>
              <a:t>高斯相似度</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                 谱聚类中常用的相似度。</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2" name="组合 11"/>
          <p:cNvGrpSpPr/>
          <p:nvPr/>
        </p:nvGrpSpPr>
        <p:grpSpPr>
          <a:xfrm>
            <a:off x="2339752" y="2996952"/>
            <a:ext cx="3744416" cy="1332560"/>
            <a:chOff x="1403648" y="2636912"/>
            <a:chExt cx="5559174" cy="1978395"/>
          </a:xfrm>
        </p:grpSpPr>
        <p:pic>
          <p:nvPicPr>
            <p:cNvPr id="10" name="图片 9" descr="屏幕剪辑"/>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475656" y="2852936"/>
              <a:ext cx="5487166" cy="1762371"/>
            </a:xfrm>
            <a:prstGeom prst="rect">
              <a:avLst/>
            </a:prstGeom>
          </p:spPr>
        </p:pic>
        <p:sp>
          <p:nvSpPr>
            <p:cNvPr id="11" name="矩形 10"/>
            <p:cNvSpPr/>
            <p:nvPr/>
          </p:nvSpPr>
          <p:spPr>
            <a:xfrm>
              <a:off x="1403648" y="2636912"/>
              <a:ext cx="20162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76056" y="2708920"/>
              <a:ext cx="11521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5" name="图片 1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575" y="4653136"/>
            <a:ext cx="1218249" cy="945634"/>
          </a:xfrm>
          <a:prstGeom prst="rect">
            <a:avLst/>
          </a:prstGeom>
        </p:spPr>
      </p:pic>
    </p:spTree>
    <p:extLst>
      <p:ext uri="{BB962C8B-B14F-4D97-AF65-F5344CB8AC3E}">
        <p14:creationId xmlns:p14="http://schemas.microsoft.com/office/powerpoint/2010/main" val="779163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4)</a:t>
            </a:r>
            <a:r>
              <a:rPr lang="zh-CN" altLang="en-US" sz="2400" dirty="0">
                <a:latin typeface="田氏保钓体简" panose="02010800040101010101" pitchFamily="2" charset="-122"/>
                <a:ea typeface="田氏保钓体简" panose="02010800040101010101" pitchFamily="2" charset="-122"/>
              </a:rPr>
              <a:t>余弦相似度</a:t>
            </a:r>
            <a:r>
              <a:rPr lang="en-US" altLang="zh-CN" sz="2400" dirty="0">
                <a:latin typeface="田氏保钓体简" panose="02010800040101010101" pitchFamily="2" charset="-122"/>
                <a:ea typeface="田氏保钓体简" panose="02010800040101010101" pitchFamily="2" charset="-122"/>
              </a:rPr>
              <a:t>(cosine similarity)</a:t>
            </a: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683568" y="3831431"/>
            <a:ext cx="7416824"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5) Pearson</a:t>
            </a:r>
            <a:r>
              <a:rPr lang="zh-CN" altLang="en-US" sz="2400" dirty="0">
                <a:latin typeface="田氏保钓体简" panose="02010800040101010101" pitchFamily="2" charset="-122"/>
                <a:ea typeface="田氏保钓体简" panose="02010800040101010101" pitchFamily="2" charset="-122"/>
              </a:rPr>
              <a:t>相似系数</a:t>
            </a:r>
            <a:endParaRPr lang="en-US" altLang="zh-CN" sz="2400" dirty="0">
              <a:latin typeface="田氏保钓体简" panose="02010800040101010101" pitchFamily="2" charset="-122"/>
              <a:ea typeface="田氏保钓体简" panose="02010800040101010101" pitchFamily="2" charset="-122"/>
            </a:endParaRPr>
          </a:p>
        </p:txBody>
      </p:sp>
      <p:grpSp>
        <p:nvGrpSpPr>
          <p:cNvPr id="17" name="组合 16"/>
          <p:cNvGrpSpPr/>
          <p:nvPr/>
        </p:nvGrpSpPr>
        <p:grpSpPr>
          <a:xfrm>
            <a:off x="1043608" y="4293096"/>
            <a:ext cx="6912768" cy="1552964"/>
            <a:chOff x="1187624" y="2918557"/>
            <a:chExt cx="6912768" cy="1552964"/>
          </a:xfrm>
        </p:grpSpPr>
        <p:pic>
          <p:nvPicPr>
            <p:cNvPr id="12" name="图片 1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624" y="3156109"/>
              <a:ext cx="6912768" cy="1315412"/>
            </a:xfrm>
            <a:prstGeom prst="rect">
              <a:avLst/>
            </a:prstGeom>
          </p:spPr>
        </p:pic>
        <p:sp>
          <p:nvSpPr>
            <p:cNvPr id="15" name="矩形 14"/>
            <p:cNvSpPr/>
            <p:nvPr/>
          </p:nvSpPr>
          <p:spPr>
            <a:xfrm>
              <a:off x="4211960" y="2918557"/>
              <a:ext cx="1368152"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8" name="图片 17" descr="屏幕剪辑"/>
          <p:cNvPicPr>
            <a:picLocks noChangeAspect="1"/>
          </p:cNvPicPr>
          <p:nvPr/>
        </p:nvPicPr>
        <p:blipFill rotWithShape="1">
          <a:blip r:embed="rId3">
            <a:extLst>
              <a:ext uri="{28A0092B-C50C-407E-A947-70E740481C1C}">
                <a14:useLocalDpi xmlns:a14="http://schemas.microsoft.com/office/drawing/2010/main" val="0"/>
              </a:ext>
            </a:extLst>
          </a:blip>
          <a:srcRect t="11764" r="55381" b="23873"/>
          <a:stretch/>
        </p:blipFill>
        <p:spPr>
          <a:xfrm>
            <a:off x="3461587" y="2741555"/>
            <a:ext cx="1614469" cy="903469"/>
          </a:xfrm>
          <a:prstGeom prst="rect">
            <a:avLst/>
          </a:prstGeom>
        </p:spPr>
      </p:pic>
    </p:spTree>
    <p:extLst>
      <p:ext uri="{BB962C8B-B14F-4D97-AF65-F5344CB8AC3E}">
        <p14:creationId xmlns:p14="http://schemas.microsoft.com/office/powerpoint/2010/main" val="222277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971600" y="4103349"/>
            <a:ext cx="6608416" cy="1341875"/>
            <a:chOff x="1403648" y="4365104"/>
            <a:chExt cx="6608416" cy="1341875"/>
          </a:xfrm>
        </p:grpSpPr>
        <p:pic>
          <p:nvPicPr>
            <p:cNvPr id="22" name="图片 2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840" y="4509120"/>
              <a:ext cx="6588224" cy="1197859"/>
            </a:xfrm>
            <a:prstGeom prst="rect">
              <a:avLst/>
            </a:prstGeom>
          </p:spPr>
        </p:pic>
        <p:sp>
          <p:nvSpPr>
            <p:cNvPr id="23" name="矩形 22"/>
            <p:cNvSpPr/>
            <p:nvPr/>
          </p:nvSpPr>
          <p:spPr>
            <a:xfrm>
              <a:off x="1403648" y="4365104"/>
              <a:ext cx="295232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2411760" y="2276872"/>
            <a:ext cx="4248472" cy="1656184"/>
            <a:chOff x="4427984" y="2564904"/>
            <a:chExt cx="4248472" cy="1656184"/>
          </a:xfrm>
        </p:grpSpPr>
        <p:grpSp>
          <p:nvGrpSpPr>
            <p:cNvPr id="16" name="组合 15"/>
            <p:cNvGrpSpPr/>
            <p:nvPr/>
          </p:nvGrpSpPr>
          <p:grpSpPr>
            <a:xfrm>
              <a:off x="4427984" y="2564904"/>
              <a:ext cx="4248472" cy="1656184"/>
              <a:chOff x="2627784" y="2204864"/>
              <a:chExt cx="4248472" cy="1656184"/>
            </a:xfrm>
          </p:grpSpPr>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0831" y="2379445"/>
                <a:ext cx="3618321" cy="1403718"/>
              </a:xfrm>
              <a:prstGeom prst="rect">
                <a:avLst/>
              </a:prstGeom>
            </p:spPr>
          </p:pic>
          <p:sp>
            <p:nvSpPr>
              <p:cNvPr id="13" name="矩形 12"/>
              <p:cNvSpPr/>
              <p:nvPr/>
            </p:nvSpPr>
            <p:spPr>
              <a:xfrm>
                <a:off x="5364088" y="2204864"/>
                <a:ext cx="1512168"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627784" y="3573016"/>
                <a:ext cx="1800199"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4716016" y="2603269"/>
              <a:ext cx="2018160"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余弦相似度与</a:t>
            </a:r>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Pearson</a:t>
            </a:r>
            <a:r>
              <a:rPr lang="zh-CN" altLang="en-US" sz="3600" kern="1200" dirty="0">
                <a:solidFill>
                  <a:srgbClr val="000000"/>
                </a:solidFill>
                <a:latin typeface="Tahoma" pitchFamily="34" charset="0"/>
                <a:ea typeface="方正启体简体" pitchFamily="65" charset="-122"/>
                <a:cs typeface="+mn-cs"/>
              </a:rPr>
              <a:t>相似系数</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53</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1988840"/>
            <a:ext cx="7920880"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n</a:t>
            </a:r>
            <a:r>
              <a:rPr lang="zh-CN" altLang="en-US" sz="2400" dirty="0">
                <a:latin typeface="田氏保钓体简" panose="02010800040101010101" pitchFamily="2" charset="-122"/>
                <a:ea typeface="田氏保钓体简" panose="02010800040101010101" pitchFamily="2" charset="-122"/>
              </a:rPr>
              <a:t>维向量</a:t>
            </a:r>
            <a:r>
              <a:rPr lang="en-US" altLang="zh-CN" sz="2400" dirty="0">
                <a:latin typeface="田氏保钓体简" panose="02010800040101010101" pitchFamily="2" charset="-122"/>
                <a:ea typeface="田氏保钓体简" panose="02010800040101010101" pitchFamily="2" charset="-122"/>
              </a:rPr>
              <a:t>x</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y</a:t>
            </a:r>
            <a:r>
              <a:rPr lang="zh-CN" altLang="en-US" sz="2400" dirty="0">
                <a:latin typeface="田氏保钓体简" panose="02010800040101010101" pitchFamily="2" charset="-122"/>
                <a:ea typeface="田氏保钓体简" panose="02010800040101010101" pitchFamily="2" charset="-122"/>
              </a:rPr>
              <a:t>的夹角记做</a:t>
            </a:r>
            <a:r>
              <a:rPr lang="en-US" altLang="zh-CN" sz="2400" dirty="0">
                <a:latin typeface="田氏保钓体简" panose="02010800040101010101" pitchFamily="2" charset="-122"/>
                <a:ea typeface="田氏保钓体简" panose="02010800040101010101" pitchFamily="2" charset="-122"/>
              </a:rPr>
              <a:t>θ</a:t>
            </a:r>
            <a:r>
              <a:rPr lang="zh-CN" altLang="en-US" sz="2400" dirty="0">
                <a:latin typeface="田氏保钓体简" panose="02010800040101010101" pitchFamily="2" charset="-122"/>
                <a:ea typeface="田氏保钓体简" panose="02010800040101010101" pitchFamily="2" charset="-122"/>
              </a:rPr>
              <a:t>，根据余弦定理，其余弦值为：</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p:cNvSpPr/>
          <p:nvPr/>
        </p:nvSpPr>
        <p:spPr>
          <a:xfrm>
            <a:off x="683568" y="3831431"/>
            <a:ext cx="7416824"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这两个向量的</a:t>
            </a:r>
            <a:r>
              <a:rPr lang="en-US" altLang="zh-CN" sz="2400" dirty="0">
                <a:latin typeface="田氏保钓体简" panose="02010800040101010101" pitchFamily="2" charset="-122"/>
                <a:ea typeface="田氏保钓体简" panose="02010800040101010101" pitchFamily="2" charset="-122"/>
              </a:rPr>
              <a:t>Pearson</a:t>
            </a:r>
            <a:r>
              <a:rPr lang="zh-CN" altLang="en-US" sz="2400" dirty="0">
                <a:latin typeface="田氏保钓体简" panose="02010800040101010101" pitchFamily="2" charset="-122"/>
                <a:ea typeface="田氏保钓体简" panose="02010800040101010101" pitchFamily="2" charset="-122"/>
              </a:rPr>
              <a:t>相似系数是：</a:t>
            </a:r>
            <a:endParaRPr lang="en-US" altLang="zh-CN" sz="2400" dirty="0">
              <a:latin typeface="田氏保钓体简" panose="02010800040101010101" pitchFamily="2" charset="-122"/>
              <a:ea typeface="田氏保钓体简" panose="02010800040101010101" pitchFamily="2" charset="-122"/>
            </a:endParaRPr>
          </a:p>
        </p:txBody>
      </p:sp>
      <p:sp>
        <p:nvSpPr>
          <p:cNvPr id="25" name="矩形 24"/>
          <p:cNvSpPr/>
          <p:nvPr/>
        </p:nvSpPr>
        <p:spPr>
          <a:xfrm>
            <a:off x="751086" y="5457998"/>
            <a:ext cx="8213402" cy="923330"/>
          </a:xfrm>
          <a:prstGeom prst="rect">
            <a:avLst/>
          </a:prstGeom>
        </p:spPr>
        <p:txBody>
          <a:bodyPr wrap="square">
            <a:spAutoFit/>
          </a:bodyPr>
          <a:lstStyle/>
          <a:p>
            <a:r>
              <a:rPr lang="zh-CN" altLang="en-US" dirty="0">
                <a:latin typeface="田氏保钓体简" panose="02010800040101010101" pitchFamily="2" charset="-122"/>
                <a:ea typeface="田氏保钓体简" panose="02010800040101010101" pitchFamily="2" charset="-122"/>
              </a:rPr>
              <a:t>相似系数即将</a:t>
            </a:r>
            <a:r>
              <a:rPr lang="en-US" altLang="zh-CN" dirty="0">
                <a:latin typeface="田氏保钓体简" panose="02010800040101010101" pitchFamily="2" charset="-122"/>
                <a:ea typeface="田氏保钓体简" panose="02010800040101010101" pitchFamily="2" charset="-122"/>
              </a:rPr>
              <a:t>x</a:t>
            </a:r>
            <a:r>
              <a:rPr lang="zh-CN" altLang="en-US" dirty="0">
                <a:latin typeface="田氏保钓体简" panose="02010800040101010101" pitchFamily="2" charset="-122"/>
                <a:ea typeface="田氏保钓体简" panose="02010800040101010101" pitchFamily="2" charset="-122"/>
              </a:rPr>
              <a:t>、</a:t>
            </a:r>
            <a:r>
              <a:rPr lang="en-US" altLang="zh-CN" dirty="0">
                <a:latin typeface="田氏保钓体简" panose="02010800040101010101" pitchFamily="2" charset="-122"/>
                <a:ea typeface="田氏保钓体简" panose="02010800040101010101" pitchFamily="2" charset="-122"/>
              </a:rPr>
              <a:t>y</a:t>
            </a:r>
            <a:r>
              <a:rPr lang="zh-CN" altLang="en-US" dirty="0">
                <a:latin typeface="田氏保钓体简" panose="02010800040101010101" pitchFamily="2" charset="-122"/>
                <a:ea typeface="田氏保钓体简" panose="02010800040101010101" pitchFamily="2" charset="-122"/>
              </a:rPr>
              <a:t>坐标向量各自均值平移到原点后的夹角余弦！</a:t>
            </a:r>
          </a:p>
          <a:p>
            <a:r>
              <a:rPr lang="zh-CN" altLang="en-US" dirty="0">
                <a:latin typeface="田氏保钓体简" panose="02010800040101010101" pitchFamily="2" charset="-122"/>
                <a:ea typeface="田氏保钓体简" panose="02010800040101010101" pitchFamily="2" charset="-122"/>
              </a:rPr>
              <a:t>这即解释了为何文档间求距离使用夹角余弦</a:t>
            </a:r>
            <a:r>
              <a:rPr lang="en-US" altLang="zh-CN" dirty="0">
                <a:latin typeface="田氏保钓体简" panose="02010800040101010101" pitchFamily="2" charset="-122"/>
                <a:ea typeface="田氏保钓体简" panose="02010800040101010101" pitchFamily="2" charset="-122"/>
              </a:rPr>
              <a:t>——</a:t>
            </a:r>
            <a:r>
              <a:rPr lang="zh-CN" altLang="en-US" dirty="0">
                <a:latin typeface="田氏保钓体简" panose="02010800040101010101" pitchFamily="2" charset="-122"/>
                <a:ea typeface="田氏保钓体简" panose="02010800040101010101" pitchFamily="2" charset="-122"/>
              </a:rPr>
              <a:t>因为这一物理量表征了文档去均值化后的随机向量间相关系数。</a:t>
            </a:r>
          </a:p>
        </p:txBody>
      </p:sp>
    </p:spTree>
    <p:extLst>
      <p:ext uri="{BB962C8B-B14F-4D97-AF65-F5344CB8AC3E}">
        <p14:creationId xmlns:p14="http://schemas.microsoft.com/office/powerpoint/2010/main" val="4284213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a:t>
            </a:r>
            <a:r>
              <a:rPr lang="zh-CN" altLang="en-US" sz="3600" kern="1200" dirty="0">
                <a:solidFill>
                  <a:srgbClr val="000000"/>
                </a:solidFill>
                <a:latin typeface="Tahoma" pitchFamily="34" charset="0"/>
                <a:ea typeface="方正启体简体" pitchFamily="65" charset="-122"/>
              </a:rPr>
              <a:t>小</a:t>
            </a:r>
            <a:r>
              <a:rPr lang="zh-CN" altLang="en-US" sz="3600" kern="1200" dirty="0">
                <a:solidFill>
                  <a:srgbClr val="000000"/>
                </a:solidFill>
                <a:latin typeface="Tahoma" pitchFamily="34" charset="0"/>
                <a:ea typeface="方正启体简体" pitchFamily="65" charset="-122"/>
                <a:cs typeface="+mn-cs"/>
              </a:rPr>
              <a:t>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54</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8208912" cy="1200329"/>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6)</a:t>
            </a:r>
            <a:r>
              <a:rPr lang="zh-CN" altLang="en-US" sz="2400" dirty="0">
                <a:latin typeface="田氏保钓体简" panose="02010800040101010101" pitchFamily="2" charset="-122"/>
                <a:ea typeface="田氏保钓体简" panose="02010800040101010101" pitchFamily="2" charset="-122"/>
              </a:rPr>
              <a:t>相对熵</a:t>
            </a:r>
            <a:endParaRPr lang="en-US" altLang="zh-CN" sz="2400" dirty="0">
              <a:latin typeface="田氏保钓体简" panose="02010800040101010101" pitchFamily="2" charset="-122"/>
              <a:ea typeface="田氏保钓体简" panose="02010800040101010101" pitchFamily="2" charset="-122"/>
            </a:endParaRPr>
          </a:p>
          <a:p>
            <a:pPr>
              <a:lnSpc>
                <a:spcPct val="150000"/>
              </a:lnSpc>
            </a:pPr>
            <a:r>
              <a:rPr lang="en-US" altLang="zh-CN" sz="2400" dirty="0">
                <a:latin typeface="田氏保钓体简" panose="02010800040101010101" pitchFamily="2" charset="-122"/>
                <a:ea typeface="田氏保钓体简" panose="02010800040101010101" pitchFamily="2" charset="-122"/>
              </a:rPr>
              <a:t>   </a:t>
            </a:r>
            <a:r>
              <a:rPr lang="zh-CN" altLang="en-US" sz="2400" dirty="0">
                <a:latin typeface="田氏保钓体简" panose="02010800040101010101" pitchFamily="2" charset="-122"/>
                <a:ea typeface="田氏保钓体简" panose="02010800040101010101" pitchFamily="2" charset="-122"/>
              </a:rPr>
              <a:t>又被称为</a:t>
            </a:r>
            <a:r>
              <a:rPr lang="en-US" altLang="zh-CN" sz="2400" dirty="0">
                <a:latin typeface="田氏保钓体简" panose="02010800040101010101" pitchFamily="2" charset="-122"/>
                <a:ea typeface="田氏保钓体简" panose="02010800040101010101" pitchFamily="2" charset="-122"/>
              </a:rPr>
              <a:t>KL</a:t>
            </a:r>
            <a:r>
              <a:rPr lang="zh-CN" altLang="en-US" sz="2400" dirty="0">
                <a:latin typeface="田氏保钓体简" panose="02010800040101010101" pitchFamily="2" charset="-122"/>
                <a:ea typeface="田氏保钓体简" panose="02010800040101010101" pitchFamily="2" charset="-122"/>
              </a:rPr>
              <a:t>散度</a:t>
            </a:r>
            <a:r>
              <a:rPr lang="en-US" altLang="zh-CN" sz="2400" dirty="0">
                <a:latin typeface="田氏保钓体简" panose="02010800040101010101" pitchFamily="2" charset="-122"/>
                <a:ea typeface="田氏保钓体简" panose="02010800040101010101" pitchFamily="2" charset="-122"/>
              </a:rPr>
              <a:t>(</a:t>
            </a:r>
            <a:r>
              <a:rPr lang="en-US" altLang="zh-CN" sz="2400" dirty="0" err="1">
                <a:latin typeface="田氏保钓体简" panose="02010800040101010101" pitchFamily="2" charset="-122"/>
                <a:ea typeface="田氏保钓体简" panose="02010800040101010101" pitchFamily="2" charset="-122"/>
              </a:rPr>
              <a:t>Kullback-Leibler</a:t>
            </a:r>
            <a:r>
              <a:rPr lang="en-US" altLang="zh-CN" sz="2400" dirty="0">
                <a:latin typeface="田氏保钓体简" panose="02010800040101010101" pitchFamily="2" charset="-122"/>
                <a:ea typeface="田氏保钓体简" panose="02010800040101010101" pitchFamily="2" charset="-122"/>
              </a:rPr>
              <a:t> divergence</a:t>
            </a:r>
            <a:r>
              <a:rPr lang="zh-CN" altLang="en-US" sz="2400" dirty="0">
                <a:latin typeface="田氏保钓体简" panose="02010800040101010101" pitchFamily="2" charset="-122"/>
                <a:ea typeface="田氏保钓体简" panose="02010800040101010101" pitchFamily="2" charset="-122"/>
              </a:rPr>
              <a:t>，</a:t>
            </a:r>
            <a:r>
              <a:rPr lang="en-US" altLang="zh-CN" sz="2400" dirty="0">
                <a:latin typeface="田氏保钓体简" panose="02010800040101010101" pitchFamily="2" charset="-122"/>
                <a:ea typeface="田氏保钓体简" panose="02010800040101010101" pitchFamily="2" charset="-122"/>
              </a:rPr>
              <a:t>KLD)</a:t>
            </a: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066" y="3408677"/>
            <a:ext cx="4293142" cy="740403"/>
          </a:xfrm>
          <a:prstGeom prst="rect">
            <a:avLst/>
          </a:prstGeom>
        </p:spPr>
      </p:pic>
      <p:sp>
        <p:nvSpPr>
          <p:cNvPr id="16" name="矩形 15"/>
          <p:cNvSpPr/>
          <p:nvPr/>
        </p:nvSpPr>
        <p:spPr>
          <a:xfrm>
            <a:off x="2807296" y="4221088"/>
            <a:ext cx="3060848" cy="1323439"/>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熵</a:t>
            </a:r>
            <a:r>
              <a:rPr lang="zh-CN" altLang="en-US" sz="3600" dirty="0">
                <a:latin typeface="田氏保钓体简" panose="02010800040101010101" pitchFamily="2" charset="-122"/>
                <a:ea typeface="田氏保钓体简" panose="02010800040101010101" pitchFamily="2" charset="-122"/>
              </a:rPr>
              <a:t>熵</a:t>
            </a:r>
            <a:r>
              <a:rPr lang="zh-CN" altLang="en-US" sz="4800" dirty="0">
                <a:latin typeface="田氏保钓体简" panose="02010800040101010101" pitchFamily="2" charset="-122"/>
                <a:ea typeface="田氏保钓体简" panose="02010800040101010101" pitchFamily="2" charset="-122"/>
              </a:rPr>
              <a:t>熵</a:t>
            </a:r>
            <a:r>
              <a:rPr lang="zh-CN" altLang="en-US" sz="8000" dirty="0">
                <a:latin typeface="田氏保钓体简" panose="02010800040101010101" pitchFamily="2" charset="-122"/>
                <a:ea typeface="田氏保钓体简" panose="02010800040101010101" pitchFamily="2" charset="-122"/>
              </a:rPr>
              <a:t>伤！</a:t>
            </a:r>
            <a:endParaRPr lang="en-US" altLang="zh-CN" sz="8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4494424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交叉熵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55</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082916"/>
            <a:ext cx="7416824" cy="1938992"/>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熵的本质是香农信息量的期望</a:t>
            </a:r>
            <a:r>
              <a:rPr lang="en-US" altLang="zh-CN" sz="2400" dirty="0">
                <a:latin typeface="田氏保钓体简" panose="02010800040101010101" pitchFamily="2" charset="-122"/>
                <a:ea typeface="田氏保钓体简" panose="02010800040101010101" pitchFamily="2" charset="-122"/>
              </a:rPr>
              <a:t>:</a:t>
            </a: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现有关于样本集的</a:t>
            </a:r>
            <a:r>
              <a:rPr lang="en-US" altLang="zh-CN" sz="2400" dirty="0">
                <a:latin typeface="田氏保钓体简" panose="02010800040101010101" pitchFamily="2" charset="-122"/>
                <a:ea typeface="田氏保钓体简" panose="02010800040101010101" pitchFamily="2" charset="-122"/>
              </a:rPr>
              <a:t>2</a:t>
            </a:r>
            <a:r>
              <a:rPr lang="zh-CN" altLang="en-US" sz="2400" dirty="0">
                <a:latin typeface="田氏保钓体简" panose="02010800040101010101" pitchFamily="2" charset="-122"/>
                <a:ea typeface="田氏保钓体简" panose="02010800040101010101" pitchFamily="2" charset="-122"/>
              </a:rPr>
              <a:t>个概率分布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和</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，其中</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为真实分布，</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非真实分布。按照真实分布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来衡量识别一个样本的熵为：</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3" name="TextBox 12"/>
              <p:cNvSpPr txBox="1"/>
              <p:nvPr/>
            </p:nvSpPr>
            <p:spPr>
              <a:xfrm>
                <a:off x="4932040" y="1988840"/>
                <a:ext cx="3051220"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𝑋</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r>
                                <a:rPr lang="en-US" altLang="zh-CN" b="0" i="1" smtClean="0">
                                  <a:latin typeface="Cambria Math"/>
                                </a:rPr>
                                <m:t>𝑝</m:t>
                              </m:r>
                              <m:d>
                                <m:dPr>
                                  <m:ctrlPr>
                                    <a:rPr lang="en-US" altLang="zh-CN" b="0" i="1" smtClean="0">
                                      <a:latin typeface="Cambria Math"/>
                                    </a:rPr>
                                  </m:ctrlPr>
                                </m:dPr>
                                <m:e>
                                  <m:r>
                                    <a:rPr lang="en-US" altLang="zh-CN" b="0" i="1" smtClean="0">
                                      <a:latin typeface="Cambria Math"/>
                                    </a:rPr>
                                    <m:t>𝑥</m:t>
                                  </m:r>
                                </m:e>
                              </m:d>
                            </m:e>
                          </m:func>
                        </m:e>
                      </m:nary>
                    </m:oMath>
                  </m:oMathPara>
                </a14:m>
                <a:endParaRPr lang="zh-CN" alt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932040" y="1988840"/>
                <a:ext cx="3051220" cy="76450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771800" y="3816623"/>
                <a:ext cx="2799484"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zh-CN" altLang="en-US" i="1">
                                      <a:latin typeface="Cambria Math"/>
                                    </a:rPr>
                                    <m:t>𝑝</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2771800" y="3816623"/>
                <a:ext cx="2799484" cy="764505"/>
              </a:xfrm>
              <a:prstGeom prst="rect">
                <a:avLst/>
              </a:prstGeom>
              <a:blipFill rotWithShape="1">
                <a:blip r:embed="rId4"/>
                <a:stretch>
                  <a:fillRect/>
                </a:stretch>
              </a:blipFill>
            </p:spPr>
            <p:txBody>
              <a:bodyPr/>
              <a:lstStyle/>
              <a:p>
                <a:r>
                  <a:rPr lang="zh-CN" altLang="en-US">
                    <a:noFill/>
                  </a:rPr>
                  <a:t> </a:t>
                </a:r>
              </a:p>
            </p:txBody>
          </p:sp>
        </mc:Fallback>
      </mc:AlternateContent>
      <p:sp>
        <p:nvSpPr>
          <p:cNvPr id="11" name="矩形 10"/>
          <p:cNvSpPr/>
          <p:nvPr/>
        </p:nvSpPr>
        <p:spPr>
          <a:xfrm>
            <a:off x="693167" y="4581128"/>
            <a:ext cx="7119193" cy="461665"/>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如果使用错误分布</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来表示来自真实分布</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的熵：</a:t>
            </a:r>
          </a:p>
        </p:txBody>
      </p:sp>
      <mc:AlternateContent xmlns:mc="http://schemas.openxmlformats.org/markup-compatibility/2006" xmlns:a14="http://schemas.microsoft.com/office/drawing/2010/main">
        <mc:Choice Requires="a14">
          <p:sp>
            <p:nvSpPr>
              <p:cNvPr id="17" name="TextBox 16"/>
              <p:cNvSpPr txBox="1"/>
              <p:nvPr/>
            </p:nvSpPr>
            <p:spPr>
              <a:xfrm>
                <a:off x="2699792" y="5229200"/>
                <a:ext cx="301903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r>
                            <a:rPr lang="en-US" altLang="zh-CN" b="0" i="1" smtClean="0">
                              <a:latin typeface="Cambria Math"/>
                            </a:rPr>
                            <m:t>,</m:t>
                          </m:r>
                          <m:r>
                            <a:rPr lang="en-US" altLang="zh-CN" b="0" i="1" smtClean="0">
                              <a:latin typeface="Cambria Math"/>
                            </a:rPr>
                            <m:t>𝑞</m:t>
                          </m:r>
                        </m:e>
                      </m:d>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en-US" altLang="zh-CN" b="0" i="1" smtClean="0">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699792" y="5229200"/>
                <a:ext cx="3019032" cy="764505"/>
              </a:xfrm>
              <a:prstGeom prst="rect">
                <a:avLst/>
              </a:prstGeom>
              <a:blipFill rotWithShape="1">
                <a:blip r:embed="rId6"/>
                <a:stretch>
                  <a:fillRect/>
                </a:stretch>
              </a:blipFill>
            </p:spPr>
            <p:txBody>
              <a:bodyPr/>
              <a:lstStyle/>
              <a:p>
                <a:r>
                  <a:rPr lang="zh-CN" altLang="en-US">
                    <a:noFill/>
                  </a:rPr>
                  <a:t> </a:t>
                </a:r>
              </a:p>
            </p:txBody>
          </p:sp>
        </mc:Fallback>
      </mc:AlternateContent>
      <p:sp>
        <p:nvSpPr>
          <p:cNvPr id="18" name="矩形 17"/>
          <p:cNvSpPr/>
          <p:nvPr/>
        </p:nvSpPr>
        <p:spPr>
          <a:xfrm>
            <a:off x="6012160" y="5229200"/>
            <a:ext cx="1872208" cy="646331"/>
          </a:xfrm>
          <a:prstGeom prst="rect">
            <a:avLst/>
          </a:prstGeom>
        </p:spPr>
        <p:txBody>
          <a:bodyPr wrap="square">
            <a:spAutoFit/>
          </a:bodyPr>
          <a:lstStyle/>
          <a:p>
            <a:r>
              <a:rPr lang="zh-CN" altLang="en-US" sz="3600" dirty="0">
                <a:latin typeface="田氏保钓体简" panose="02010800040101010101" pitchFamily="2" charset="-122"/>
                <a:ea typeface="田氏保钓体简" panose="02010800040101010101" pitchFamily="2" charset="-122"/>
              </a:rPr>
              <a:t>交叉熵</a:t>
            </a:r>
            <a:endParaRPr lang="en-US" altLang="zh-CN" sz="115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249159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例子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2167696"/>
            <a:ext cx="4557439" cy="1477328"/>
          </a:xfrm>
          <a:prstGeom prst="rect">
            <a:avLst/>
          </a:prstGeom>
        </p:spPr>
        <p:txBody>
          <a:bodyPr wrap="square">
            <a:spAutoFit/>
          </a:bodyPr>
          <a:lstStyle/>
          <a:p>
            <a:r>
              <a:rPr lang="zh-CN" altLang="en-US" sz="2400" dirty="0">
                <a:latin typeface="田氏保钓体简" panose="02010800040101010101" pitchFamily="2" charset="-122"/>
                <a:ea typeface="田氏保钓体简" panose="02010800040101010101" pitchFamily="2" charset="-122"/>
              </a:rPr>
              <a:t>中国男足的世界杯</a:t>
            </a:r>
            <a:endParaRPr lang="en-US" altLang="zh-CN" sz="2400" dirty="0">
              <a:latin typeface="田氏保钓体简" panose="02010800040101010101" pitchFamily="2" charset="-122"/>
              <a:ea typeface="田氏保钓体简" panose="02010800040101010101" pitchFamily="2" charset="-122"/>
            </a:endParaRPr>
          </a:p>
          <a:p>
            <a:r>
              <a:rPr lang="zh-CN" altLang="en-US" sz="1600" dirty="0">
                <a:latin typeface="田氏保钓体简" panose="02010800040101010101" pitchFamily="2" charset="-122"/>
                <a:ea typeface="田氏保钓体简" panose="02010800040101010101" pitchFamily="2" charset="-122"/>
              </a:rPr>
              <a:t>在</a:t>
            </a:r>
            <a:r>
              <a:rPr lang="en-US" altLang="zh-CN" sz="1600" dirty="0">
                <a:latin typeface="田氏保钓体简" panose="02010800040101010101" pitchFamily="2" charset="-122"/>
                <a:ea typeface="田氏保钓体简" panose="02010800040101010101" pitchFamily="2" charset="-122"/>
              </a:rPr>
              <a:t>2002</a:t>
            </a:r>
            <a:r>
              <a:rPr lang="zh-CN" altLang="en-US" sz="1600" dirty="0">
                <a:latin typeface="田氏保钓体简" panose="02010800040101010101" pitchFamily="2" charset="-122"/>
                <a:ea typeface="田氏保钓体简" panose="02010800040101010101" pitchFamily="2" charset="-122"/>
              </a:rPr>
              <a:t>年，中国足球队首次也是唯一一次杀入了世界杯。但当时中国队所在的</a:t>
            </a:r>
            <a:r>
              <a:rPr lang="en-US" altLang="zh-CN" sz="1600" dirty="0">
                <a:latin typeface="田氏保钓体简" panose="02010800040101010101" pitchFamily="2" charset="-122"/>
                <a:ea typeface="田氏保钓体简" panose="02010800040101010101" pitchFamily="2" charset="-122"/>
              </a:rPr>
              <a:t>C</a:t>
            </a:r>
            <a:r>
              <a:rPr lang="zh-CN" altLang="en-US" sz="1600" dirty="0">
                <a:latin typeface="田氏保钓体简" panose="02010800040101010101" pitchFamily="2" charset="-122"/>
                <a:ea typeface="田氏保钓体简" panose="02010800040101010101" pitchFamily="2" charset="-122"/>
              </a:rPr>
              <a:t>组号称死亡之组，组内其它三支球队分别是巴西（最后的冠军）、土耳其（最后的季军）和哥斯达黎加</a:t>
            </a:r>
            <a:r>
              <a:rPr lang="zh-CN" altLang="en-US" dirty="0">
                <a:latin typeface="田氏保钓体简" panose="02010800040101010101" pitchFamily="2" charset="-122"/>
                <a:ea typeface="田氏保钓体简" panose="02010800040101010101" pitchFamily="2" charset="-122"/>
              </a:rPr>
              <a:t>。</a:t>
            </a:r>
            <a:endParaRPr lang="en-US" altLang="zh-CN"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1645726" y="4965736"/>
                <a:ext cx="5518562" cy="62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50%</m:t>
                      </m:r>
                      <m:r>
                        <a:rPr lang="en-US" altLang="zh-CN" b="0" i="1" smtClean="0">
                          <a:latin typeface="Cambria Math"/>
                          <a:ea typeface="Cambria Math"/>
                        </a:rPr>
                        <m:t>×</m:t>
                      </m:r>
                      <m:r>
                        <a:rPr lang="en-US" altLang="zh-CN" b="0" i="1" smtClean="0">
                          <a:latin typeface="Cambria Math"/>
                          <a:ea typeface="Cambria Math"/>
                        </a:rPr>
                        <m:t>𝑙𝑜𝑔</m:t>
                      </m:r>
                      <m:f>
                        <m:fPr>
                          <m:ctrlPr>
                            <a:rPr lang="en-US" altLang="zh-CN" b="0"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50%</m:t>
                          </m:r>
                        </m:den>
                      </m:f>
                      <m:r>
                        <a:rPr lang="en-US" altLang="zh-CN" b="0" i="1" smtClean="0">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2</m:t>
                          </m:r>
                          <m:r>
                            <a:rPr lang="en-US" altLang="zh-CN" i="1">
                              <a:latin typeface="Cambria Math"/>
                              <a:ea typeface="Cambria Math"/>
                            </a:rPr>
                            <m:t>5%</m:t>
                          </m:r>
                        </m:den>
                      </m:f>
                      <m:r>
                        <a:rPr lang="en-US" altLang="zh-CN" b="0" i="1" smtClean="0">
                          <a:latin typeface="Cambria Math"/>
                          <a:ea typeface="Cambria Math"/>
                        </a:rPr>
                        <m:t>+</m:t>
                      </m:r>
                      <m:r>
                        <a:rPr lang="en-US" altLang="zh-CN" i="1">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i="1">
                              <a:latin typeface="Cambria Math"/>
                              <a:ea typeface="Cambria Math"/>
                            </a:rPr>
                            <m:t>25%</m:t>
                          </m:r>
                        </m:den>
                      </m:f>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1645726" y="4965736"/>
                <a:ext cx="5518562" cy="623504"/>
              </a:xfrm>
              <a:prstGeom prst="rect">
                <a:avLst/>
              </a:prstGeom>
              <a:blipFill rotWithShape="1">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403648" y="5651956"/>
                <a:ext cx="400943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=0.5</m:t>
                      </m:r>
                      <m:r>
                        <a:rPr lang="en-US" altLang="zh-CN" b="0" i="1" smtClean="0">
                          <a:latin typeface="Cambria Math"/>
                          <a:ea typeface="Cambria Math"/>
                        </a:rPr>
                        <m:t>×1+0.2</m:t>
                      </m:r>
                      <m:r>
                        <a:rPr lang="en-US" altLang="zh-CN" i="1">
                          <a:latin typeface="Cambria Math"/>
                        </a:rPr>
                        <m:t>5</m:t>
                      </m:r>
                      <m:r>
                        <a:rPr lang="en-US" altLang="zh-CN" i="1">
                          <a:latin typeface="Cambria Math"/>
                          <a:ea typeface="Cambria Math"/>
                        </a:rPr>
                        <m:t>×</m:t>
                      </m:r>
                      <m:r>
                        <a:rPr lang="en-US" altLang="zh-CN" b="0" i="1" smtClean="0">
                          <a:latin typeface="Cambria Math"/>
                          <a:ea typeface="Cambria Math"/>
                        </a:rPr>
                        <m:t>2+0.</m:t>
                      </m:r>
                      <m:r>
                        <a:rPr lang="en-US" altLang="zh-CN" i="1">
                          <a:latin typeface="Cambria Math"/>
                          <a:ea typeface="Cambria Math"/>
                        </a:rPr>
                        <m:t>2</m:t>
                      </m:r>
                      <m:r>
                        <a:rPr lang="en-US" altLang="zh-CN" i="1">
                          <a:latin typeface="Cambria Math"/>
                        </a:rPr>
                        <m:t>5</m:t>
                      </m:r>
                      <m:r>
                        <a:rPr lang="en-US" altLang="zh-CN" i="1" smtClean="0">
                          <a:latin typeface="Cambria Math"/>
                          <a:ea typeface="Cambria Math"/>
                        </a:rPr>
                        <m:t>×</m:t>
                      </m:r>
                      <m:r>
                        <a:rPr lang="en-US" altLang="zh-CN" b="0" i="1" smtClean="0">
                          <a:latin typeface="Cambria Math"/>
                          <a:ea typeface="Cambria Math"/>
                        </a:rPr>
                        <m:t>2=1.5</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403648" y="5651956"/>
                <a:ext cx="4009431" cy="369332"/>
              </a:xfrm>
              <a:prstGeom prst="rect">
                <a:avLst/>
              </a:prstGeom>
              <a:blipFill rotWithShape="1">
                <a:blip r:embed="rId8"/>
                <a:stretch>
                  <a:fillRect/>
                </a:stretch>
              </a:blipFill>
            </p:spPr>
            <p:txBody>
              <a:bodyPr/>
              <a:lstStyle/>
              <a:p>
                <a:r>
                  <a:rPr lang="zh-CN" altLang="en-US">
                    <a:noFill/>
                  </a:rPr>
                  <a:t> </a:t>
                </a:r>
              </a:p>
            </p:txBody>
          </p:sp>
        </mc:Fallback>
      </mc:AlternateContent>
      <p:pic>
        <p:nvPicPr>
          <p:cNvPr id="2050" name="Picture 2" descr="http://img3.cache.netease.com/sports/2015/3/24/201503241804297bf04.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41007" y="1916832"/>
            <a:ext cx="3087365" cy="1852419"/>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704900" y="3861048"/>
            <a:ext cx="7644804" cy="1015663"/>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现在命运之神分配给这四支球队夺得小组第一的概率分别为巴西</a:t>
            </a:r>
            <a:r>
              <a:rPr lang="en-US" altLang="zh-CN" sz="2000" dirty="0">
                <a:latin typeface="田氏保钓体简" panose="02010800040101010101" pitchFamily="2" charset="-122"/>
                <a:ea typeface="田氏保钓体简" panose="02010800040101010101" pitchFamily="2" charset="-122"/>
              </a:rPr>
              <a:t>50%</a:t>
            </a:r>
            <a:r>
              <a:rPr lang="zh-CN" altLang="en-US" sz="2000" dirty="0">
                <a:latin typeface="田氏保钓体简" panose="02010800040101010101" pitchFamily="2" charset="-122"/>
                <a:ea typeface="田氏保钓体简" panose="02010800040101010101" pitchFamily="2" charset="-122"/>
              </a:rPr>
              <a:t>，土耳其</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哥斯达黎加</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中国</a:t>
            </a:r>
            <a:r>
              <a:rPr lang="en-US" altLang="zh-CN" sz="2000" dirty="0">
                <a:latin typeface="田氏保钓体简" panose="02010800040101010101" pitchFamily="2" charset="-122"/>
                <a:ea typeface="田氏保钓体简" panose="02010800040101010101" pitchFamily="2" charset="-122"/>
              </a:rPr>
              <a:t>0%</a:t>
            </a:r>
            <a:r>
              <a:rPr lang="zh-CN" altLang="en-US" sz="2000" dirty="0">
                <a:latin typeface="田氏保钓体简" panose="02010800040101010101" pitchFamily="2" charset="-122"/>
                <a:ea typeface="田氏保钓体简" panose="02010800040101010101" pitchFamily="2" charset="-122"/>
              </a:rPr>
              <a:t>。我们假定这是真实概率，那么这一组概率的熵：</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3637856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例子</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0" name="TextBox 9"/>
              <p:cNvSpPr txBox="1"/>
              <p:nvPr/>
            </p:nvSpPr>
            <p:spPr>
              <a:xfrm>
                <a:off x="683568" y="3933056"/>
                <a:ext cx="7540719" cy="6235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50%</m:t>
                      </m:r>
                      <m:r>
                        <a:rPr lang="en-US" altLang="zh-CN" b="0" i="1" smtClean="0">
                          <a:latin typeface="Cambria Math"/>
                          <a:ea typeface="Cambria Math"/>
                        </a:rPr>
                        <m:t>×</m:t>
                      </m:r>
                      <m:r>
                        <a:rPr lang="en-US" altLang="zh-CN" b="0" i="1" smtClean="0">
                          <a:latin typeface="Cambria Math"/>
                          <a:ea typeface="Cambria Math"/>
                        </a:rPr>
                        <m:t>𝑙𝑜𝑔</m:t>
                      </m:r>
                      <m:f>
                        <m:fPr>
                          <m:ctrlPr>
                            <a:rPr lang="en-US" altLang="zh-CN" b="0" i="1" smtClean="0">
                              <a:latin typeface="Cambria Math"/>
                              <a:ea typeface="Cambria Math"/>
                            </a:rPr>
                          </m:ctrlPr>
                        </m:fPr>
                        <m:num>
                          <m:r>
                            <a:rPr lang="en-US" altLang="zh-CN" b="0" i="1" smtClean="0">
                              <a:latin typeface="Cambria Math"/>
                              <a:ea typeface="Cambria Math"/>
                            </a:rPr>
                            <m:t>1</m:t>
                          </m:r>
                        </m:num>
                        <m:den>
                          <m:r>
                            <a:rPr lang="en-US" altLang="zh-CN" b="0" i="1" smtClean="0">
                              <a:latin typeface="Cambria Math"/>
                              <a:ea typeface="Cambria Math"/>
                            </a:rPr>
                            <m:t>50%</m:t>
                          </m:r>
                        </m:den>
                      </m:f>
                      <m:r>
                        <a:rPr lang="en-US" altLang="zh-CN" b="0" i="1" smtClean="0">
                          <a:latin typeface="Cambria Math"/>
                          <a:ea typeface="Cambria Math"/>
                        </a:rPr>
                        <m:t>+2</m:t>
                      </m:r>
                      <m:r>
                        <a:rPr lang="en-US" altLang="zh-CN" i="1">
                          <a:latin typeface="Cambria Math"/>
                        </a:rPr>
                        <m:t>5%</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2</m:t>
                          </m:r>
                          <m:r>
                            <a:rPr lang="en-US" altLang="zh-CN" i="1">
                              <a:latin typeface="Cambria Math"/>
                              <a:ea typeface="Cambria Math"/>
                            </a:rPr>
                            <m:t>5%</m:t>
                          </m:r>
                        </m:den>
                      </m:f>
                      <m:r>
                        <a:rPr lang="en-US" altLang="zh-CN" b="0" i="1" smtClean="0">
                          <a:latin typeface="Cambria Math"/>
                          <a:ea typeface="Cambria Math"/>
                        </a:rPr>
                        <m:t>+25</m:t>
                      </m:r>
                      <m:r>
                        <a:rPr lang="en-US" altLang="zh-CN" i="1">
                          <a:latin typeface="Cambria Math"/>
                        </a:rPr>
                        <m:t>%</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b="0" i="1" smtClean="0">
                              <a:latin typeface="Cambria Math"/>
                              <a:ea typeface="Cambria Math"/>
                            </a:rPr>
                            <m:t>12.5</m:t>
                          </m:r>
                          <m:r>
                            <a:rPr lang="en-US" altLang="zh-CN" i="1">
                              <a:latin typeface="Cambria Math"/>
                              <a:ea typeface="Cambria Math"/>
                            </a:rPr>
                            <m:t>%</m:t>
                          </m:r>
                        </m:den>
                      </m:f>
                      <m:r>
                        <a:rPr lang="en-US" altLang="zh-CN" b="0" i="1" smtClean="0">
                          <a:latin typeface="Cambria Math"/>
                          <a:ea typeface="Cambria Math"/>
                        </a:rPr>
                        <m:t>+0</m:t>
                      </m:r>
                      <m:r>
                        <a:rPr lang="en-US" altLang="zh-CN" i="1">
                          <a:latin typeface="Cambria Math"/>
                        </a:rPr>
                        <m:t>%</m:t>
                      </m:r>
                      <m:r>
                        <a:rPr lang="en-US" altLang="zh-CN" i="1">
                          <a:latin typeface="Cambria Math"/>
                          <a:ea typeface="Cambria Math"/>
                        </a:rPr>
                        <m:t>×</m:t>
                      </m:r>
                      <m:r>
                        <a:rPr lang="en-US" altLang="zh-CN" i="1">
                          <a:latin typeface="Cambria Math"/>
                          <a:ea typeface="Cambria Math"/>
                        </a:rPr>
                        <m:t>𝑙𝑜𝑔</m:t>
                      </m:r>
                      <m:f>
                        <m:fPr>
                          <m:ctrlPr>
                            <a:rPr lang="en-US" altLang="zh-CN" i="1">
                              <a:latin typeface="Cambria Math"/>
                              <a:ea typeface="Cambria Math"/>
                            </a:rPr>
                          </m:ctrlPr>
                        </m:fPr>
                        <m:num>
                          <m:r>
                            <a:rPr lang="en-US" altLang="zh-CN" i="1">
                              <a:latin typeface="Cambria Math"/>
                              <a:ea typeface="Cambria Math"/>
                            </a:rPr>
                            <m:t>1</m:t>
                          </m:r>
                        </m:num>
                        <m:den>
                          <m:r>
                            <a:rPr lang="en-US" altLang="zh-CN" i="1">
                              <a:latin typeface="Cambria Math"/>
                              <a:ea typeface="Cambria Math"/>
                            </a:rPr>
                            <m:t>12.5%</m:t>
                          </m:r>
                        </m:den>
                      </m:f>
                    </m:oMath>
                  </m:oMathPara>
                </a14:m>
                <a:endParaRPr lang="zh-CN" alt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83568" y="3933056"/>
                <a:ext cx="7540719" cy="623504"/>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3568" y="4715852"/>
                <a:ext cx="49375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=0.5</m:t>
                      </m:r>
                      <m:r>
                        <a:rPr lang="en-US" altLang="zh-CN" b="0" i="1" smtClean="0">
                          <a:latin typeface="Cambria Math"/>
                          <a:ea typeface="Cambria Math"/>
                        </a:rPr>
                        <m:t>×1+0.2</m:t>
                      </m:r>
                      <m:r>
                        <a:rPr lang="en-US" altLang="zh-CN" i="1">
                          <a:latin typeface="Cambria Math"/>
                        </a:rPr>
                        <m:t>5</m:t>
                      </m:r>
                      <m:r>
                        <a:rPr lang="en-US" altLang="zh-CN" i="1">
                          <a:latin typeface="Cambria Math"/>
                          <a:ea typeface="Cambria Math"/>
                        </a:rPr>
                        <m:t>×</m:t>
                      </m:r>
                      <m:r>
                        <a:rPr lang="en-US" altLang="zh-CN" b="0" i="1" smtClean="0">
                          <a:latin typeface="Cambria Math"/>
                          <a:ea typeface="Cambria Math"/>
                        </a:rPr>
                        <m:t>2+0.</m:t>
                      </m:r>
                      <m:r>
                        <a:rPr lang="en-US" altLang="zh-CN" i="1">
                          <a:latin typeface="Cambria Math"/>
                          <a:ea typeface="Cambria Math"/>
                        </a:rPr>
                        <m:t>2</m:t>
                      </m:r>
                      <m:r>
                        <a:rPr lang="en-US" altLang="zh-CN" i="1">
                          <a:latin typeface="Cambria Math"/>
                        </a:rPr>
                        <m:t>5</m:t>
                      </m:r>
                      <m:r>
                        <a:rPr lang="en-US" altLang="zh-CN" i="1" smtClean="0">
                          <a:latin typeface="Cambria Math"/>
                          <a:ea typeface="Cambria Math"/>
                        </a:rPr>
                        <m:t>×</m:t>
                      </m:r>
                      <m:r>
                        <a:rPr lang="en-US" altLang="zh-CN" b="0" i="1" smtClean="0">
                          <a:latin typeface="Cambria Math"/>
                          <a:ea typeface="Cambria Math"/>
                        </a:rPr>
                        <m:t>3+</m:t>
                      </m:r>
                      <m:r>
                        <a:rPr lang="en-US" altLang="zh-CN" i="1">
                          <a:latin typeface="Cambria Math"/>
                          <a:ea typeface="Cambria Math"/>
                        </a:rPr>
                        <m:t>0×3</m:t>
                      </m:r>
                      <m:r>
                        <a:rPr lang="en-US" altLang="zh-CN" b="0" i="1" smtClean="0">
                          <a:latin typeface="Cambria Math"/>
                          <a:ea typeface="Cambria Math"/>
                        </a:rPr>
                        <m:t>=1.75</m:t>
                      </m:r>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83568" y="4715852"/>
                <a:ext cx="4937570" cy="369332"/>
              </a:xfrm>
              <a:prstGeom prst="rect">
                <a:avLst/>
              </a:prstGeom>
              <a:blipFill rotWithShape="1">
                <a:blip r:embed="rId5"/>
                <a:stretch>
                  <a:fillRect/>
                </a:stretch>
              </a:blipFill>
            </p:spPr>
            <p:txBody>
              <a:bodyPr/>
              <a:lstStyle/>
              <a:p>
                <a:r>
                  <a:rPr lang="zh-CN" altLang="en-US">
                    <a:noFill/>
                  </a:rPr>
                  <a:t> </a:t>
                </a:r>
              </a:p>
            </p:txBody>
          </p:sp>
        </mc:Fallback>
      </mc:AlternateContent>
      <p:sp>
        <p:nvSpPr>
          <p:cNvPr id="19" name="矩形 18"/>
          <p:cNvSpPr/>
          <p:nvPr/>
        </p:nvSpPr>
        <p:spPr>
          <a:xfrm>
            <a:off x="704900" y="2204864"/>
            <a:ext cx="7644804" cy="1631216"/>
          </a:xfrm>
          <a:prstGeom prst="rect">
            <a:avLst/>
          </a:prstGeom>
        </p:spPr>
        <p:txBody>
          <a:bodyPr wrap="square">
            <a:spAutoFit/>
          </a:bodyPr>
          <a:lstStyle/>
          <a:p>
            <a:r>
              <a:rPr lang="zh-CN" altLang="en-US" sz="2000" dirty="0">
                <a:latin typeface="田氏保钓体简" panose="02010800040101010101" pitchFamily="2" charset="-122"/>
                <a:ea typeface="田氏保钓体简" panose="02010800040101010101" pitchFamily="2" charset="-122"/>
              </a:rPr>
              <a:t>这时国家队的球迷不干了：凭什么不给咱国家队一丝期待？那好，不妨修改一下我们的赛前预测：巴西</a:t>
            </a:r>
            <a:r>
              <a:rPr lang="en-US" altLang="zh-CN" sz="2000" dirty="0">
                <a:latin typeface="田氏保钓体简" panose="02010800040101010101" pitchFamily="2" charset="-122"/>
                <a:ea typeface="田氏保钓体简" panose="02010800040101010101" pitchFamily="2" charset="-122"/>
              </a:rPr>
              <a:t>50%</a:t>
            </a:r>
            <a:r>
              <a:rPr lang="zh-CN" altLang="en-US" sz="2000" dirty="0">
                <a:latin typeface="田氏保钓体简" panose="02010800040101010101" pitchFamily="2" charset="-122"/>
                <a:ea typeface="田氏保钓体简" panose="02010800040101010101" pitchFamily="2" charset="-122"/>
              </a:rPr>
              <a:t>，土耳其</a:t>
            </a:r>
            <a:r>
              <a:rPr lang="en-US" altLang="zh-CN" sz="2000" dirty="0">
                <a:latin typeface="田氏保钓体简" panose="02010800040101010101" pitchFamily="2" charset="-122"/>
                <a:ea typeface="田氏保钓体简" panose="02010800040101010101" pitchFamily="2" charset="-122"/>
              </a:rPr>
              <a:t>25%</a:t>
            </a:r>
            <a:r>
              <a:rPr lang="zh-CN" altLang="en-US" sz="2000" dirty="0">
                <a:latin typeface="田氏保钓体简" panose="02010800040101010101" pitchFamily="2" charset="-122"/>
                <a:ea typeface="田氏保钓体简" panose="02010800040101010101" pitchFamily="2" charset="-122"/>
              </a:rPr>
              <a:t>， 哥斯达黎加</a:t>
            </a:r>
            <a:r>
              <a:rPr lang="en-US" altLang="zh-CN" sz="2000" dirty="0">
                <a:latin typeface="田氏保钓体简" panose="02010800040101010101" pitchFamily="2" charset="-122"/>
                <a:ea typeface="田氏保钓体简" panose="02010800040101010101" pitchFamily="2" charset="-122"/>
              </a:rPr>
              <a:t>12.5%</a:t>
            </a:r>
            <a:r>
              <a:rPr lang="zh-CN" altLang="en-US" sz="2000" dirty="0">
                <a:latin typeface="田氏保钓体简" panose="02010800040101010101" pitchFamily="2" charset="-122"/>
                <a:ea typeface="田氏保钓体简" panose="02010800040101010101" pitchFamily="2" charset="-122"/>
              </a:rPr>
              <a:t>， 中国</a:t>
            </a:r>
            <a:r>
              <a:rPr lang="en-US" altLang="zh-CN" sz="2000" dirty="0">
                <a:latin typeface="田氏保钓体简" panose="02010800040101010101" pitchFamily="2" charset="-122"/>
                <a:ea typeface="田氏保钓体简" panose="02010800040101010101" pitchFamily="2" charset="-122"/>
              </a:rPr>
              <a:t>12.5%</a:t>
            </a:r>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显然这是一组不真实的预测，它的交叉熵为：</a:t>
            </a:r>
            <a:endParaRPr lang="en-US" altLang="zh-CN" sz="2000" dirty="0">
              <a:latin typeface="田氏保钓体简" panose="02010800040101010101" pitchFamily="2" charset="-122"/>
              <a:ea typeface="田氏保钓体简" panose="02010800040101010101" pitchFamily="2" charset="-122"/>
            </a:endParaRPr>
          </a:p>
        </p:txBody>
      </p:sp>
      <p:sp>
        <p:nvSpPr>
          <p:cNvPr id="14" name="矩形 13"/>
          <p:cNvSpPr/>
          <p:nvPr/>
        </p:nvSpPr>
        <p:spPr>
          <a:xfrm>
            <a:off x="2339752" y="5373216"/>
            <a:ext cx="4670921" cy="523220"/>
          </a:xfrm>
          <a:prstGeom prst="rect">
            <a:avLst/>
          </a:prstGeom>
        </p:spPr>
        <p:txBody>
          <a:bodyPr wrap="square">
            <a:spAutoFit/>
          </a:bodyPr>
          <a:lstStyle/>
          <a:p>
            <a:r>
              <a:rPr lang="zh-CN" altLang="en-US" sz="2800" dirty="0">
                <a:latin typeface="田氏保钓体简" panose="02010800040101010101" pitchFamily="2" charset="-122"/>
                <a:ea typeface="田氏保钓体简" panose="02010800040101010101" pitchFamily="2" charset="-122"/>
              </a:rPr>
              <a:t>相对熵</a:t>
            </a:r>
            <a:r>
              <a:rPr lang="en-US" altLang="zh-CN" sz="2800" dirty="0">
                <a:latin typeface="田氏保钓体简" panose="02010800040101010101" pitchFamily="2" charset="-122"/>
                <a:ea typeface="田氏保钓体简" panose="02010800040101010101" pitchFamily="2" charset="-122"/>
              </a:rPr>
              <a:t>=1.75-1.5=0.25</a:t>
            </a:r>
            <a:endParaRPr lang="zh-CN" altLang="en-US" sz="28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24142693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相对熵</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mc:AlternateContent xmlns:mc="http://schemas.openxmlformats.org/markup-compatibility/2006" xmlns:a14="http://schemas.microsoft.com/office/drawing/2010/main">
        <mc:Choice Requires="a14">
          <p:sp>
            <p:nvSpPr>
              <p:cNvPr id="14" name="TextBox 13"/>
              <p:cNvSpPr txBox="1"/>
              <p:nvPr/>
            </p:nvSpPr>
            <p:spPr>
              <a:xfrm>
                <a:off x="1331640" y="2000445"/>
                <a:ext cx="3528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𝐷</m:t>
                      </m:r>
                      <m:r>
                        <a:rPr lang="en-US" altLang="zh-CN" b="0" i="1" smtClean="0">
                          <a:latin typeface="Cambria Math"/>
                        </a:rPr>
                        <m:t>(</m:t>
                      </m:r>
                      <m:r>
                        <a:rPr lang="en-US" altLang="zh-CN" b="0" i="1" smtClean="0">
                          <a:latin typeface="Cambria Math"/>
                        </a:rPr>
                        <m:t>𝑝</m:t>
                      </m:r>
                      <m:r>
                        <a:rPr lang="en-US" altLang="zh-CN" b="0" i="1" smtClean="0">
                          <a:latin typeface="Cambria Math"/>
                        </a:rPr>
                        <m:t>|</m:t>
                      </m:r>
                      <m:d>
                        <m:dPr>
                          <m:begChr m:val="|"/>
                          <m:ctrlPr>
                            <a:rPr lang="en-US" altLang="zh-CN" b="0" i="1" smtClean="0">
                              <a:latin typeface="Cambria Math"/>
                            </a:rPr>
                          </m:ctrlPr>
                        </m:dPr>
                        <m:e>
                          <m:r>
                            <a:rPr lang="en-US" altLang="zh-CN" b="0" i="1" smtClean="0">
                              <a:latin typeface="Cambria Math"/>
                            </a:rPr>
                            <m:t>𝑞</m:t>
                          </m:r>
                        </m:e>
                      </m:d>
                      <m:r>
                        <a:rPr lang="en-US" altLang="zh-CN" b="0" i="1" smtClean="0">
                          <a:latin typeface="Cambria Math"/>
                        </a:rPr>
                        <m:t>=</m:t>
                      </m:r>
                      <m:r>
                        <a:rPr lang="en-US" altLang="zh-CN" i="1" smtClean="0">
                          <a:latin typeface="Cambria Math"/>
                        </a:rPr>
                        <m:t>𝐻</m:t>
                      </m:r>
                      <m:d>
                        <m:dPr>
                          <m:ctrlPr>
                            <a:rPr lang="en-US" altLang="zh-CN" i="1">
                              <a:latin typeface="Cambria Math"/>
                            </a:rPr>
                          </m:ctrlPr>
                        </m:dPr>
                        <m:e>
                          <m:r>
                            <a:rPr lang="en-US" altLang="zh-CN" i="1">
                              <a:latin typeface="Cambria Math"/>
                            </a:rPr>
                            <m:t>𝑝</m:t>
                          </m:r>
                          <m:r>
                            <a:rPr lang="en-US" altLang="zh-CN" i="1">
                              <a:latin typeface="Cambria Math"/>
                            </a:rPr>
                            <m:t>,</m:t>
                          </m:r>
                          <m:r>
                            <a:rPr lang="en-US" altLang="zh-CN" i="1">
                              <a:latin typeface="Cambria Math"/>
                            </a:rPr>
                            <m:t>𝑞</m:t>
                          </m:r>
                        </m:e>
                      </m:d>
                      <m:r>
                        <a:rPr lang="en-US" altLang="zh-CN" b="0" i="1" smtClean="0">
                          <a:latin typeface="Cambria Math"/>
                        </a:rPr>
                        <m:t>−</m:t>
                      </m:r>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oMath>
                  </m:oMathPara>
                </a14:m>
                <a:endParaRPr lang="zh-CN" alt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1331640" y="2000445"/>
                <a:ext cx="3528392" cy="369332"/>
              </a:xfrm>
              <a:prstGeom prst="rect">
                <a:avLst/>
              </a:prstGeom>
              <a:blipFill rotWithShape="1">
                <a:blip r:embed="rId2"/>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123728" y="2532084"/>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f>
                                <m:fPr>
                                  <m:ctrlPr>
                                    <a:rPr lang="en-US" altLang="zh-CN" i="1">
                                      <a:latin typeface="Cambria Math"/>
                                    </a:rPr>
                                  </m:ctrlPr>
                                </m:fPr>
                                <m:num>
                                  <m:r>
                                    <a:rPr lang="en-US" altLang="zh-CN" i="1">
                                      <a:latin typeface="Cambria Math"/>
                                    </a:rPr>
                                    <m:t>1</m:t>
                                  </m:r>
                                </m:num>
                                <m:den>
                                  <m:r>
                                    <a:rPr lang="en-US" altLang="zh-CN" i="1">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1</m:t>
                                  </m:r>
                                </m:num>
                                <m:den>
                                  <m:r>
                                    <a:rPr lang="zh-CN" altLang="en-US" i="1">
                                      <a:latin typeface="Cambria Math"/>
                                    </a:rPr>
                                    <m:t>𝑝</m:t>
                                  </m:r>
                                  <m:r>
                                    <a:rPr lang="en-US" altLang="zh-CN" i="1">
                                      <a:latin typeface="Cambria Math"/>
                                    </a:rPr>
                                    <m:t>(</m:t>
                                  </m:r>
                                  <m:r>
                                    <a:rPr lang="zh-CN" altLang="en-US" i="1">
                                      <a:latin typeface="Cambria Math"/>
                                    </a:rPr>
                                    <m:t>𝑥</m:t>
                                  </m:r>
                                  <m:r>
                                    <a:rPr lang="en-US" altLang="zh-CN" i="1">
                                      <a:latin typeface="Cambria Math"/>
                                    </a:rPr>
                                    <m:t>)</m:t>
                                  </m:r>
                                </m:den>
                              </m:f>
                            </m:e>
                          </m:func>
                        </m:e>
                      </m:nary>
                    </m:oMath>
                  </m:oMathPara>
                </a14:m>
                <a:endParaRPr lang="zh-CN" alt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123728" y="2532084"/>
                <a:ext cx="4981600" cy="764505"/>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182688" y="3440605"/>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r>
                                <a:rPr lang="en-US" altLang="zh-CN" b="0" i="1" smtClean="0">
                                  <a:latin typeface="Cambria Math"/>
                                </a:rPr>
                                <m:t>𝑞</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oMath>
                  </m:oMathPara>
                </a14:m>
                <a:endParaRPr lang="zh-CN" alt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182688" y="3440605"/>
                <a:ext cx="4981600" cy="764505"/>
              </a:xfrm>
              <a:prstGeom prst="rect">
                <a:avLst/>
              </a:prstGeom>
              <a:blipFill rotWithShape="1">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1835696" y="4260276"/>
                <a:ext cx="498160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i="1" smtClean="0">
                              <a:latin typeface="Cambria Math"/>
                            </a:rPr>
                          </m:ctrlPr>
                        </m:naryPr>
                        <m:sub>
                          <m:r>
                            <m:rPr>
                              <m:brk m:alnAt="7"/>
                            </m:rPr>
                            <a:rPr lang="en-US" altLang="zh-CN" i="1">
                              <a:latin typeface="Cambria Math"/>
                            </a:rPr>
                            <m:t>𝑥</m:t>
                          </m:r>
                        </m:sub>
                        <m:sup/>
                        <m:e>
                          <m:r>
                            <a:rPr lang="en-US" altLang="zh-CN" i="1">
                              <a:latin typeface="Cambria Math"/>
                            </a:rPr>
                            <m:t>𝑝</m:t>
                          </m:r>
                          <m:r>
                            <a:rPr lang="en-US" altLang="zh-CN" i="1">
                              <a:latin typeface="Cambria Math"/>
                            </a:rPr>
                            <m:t>(</m:t>
                          </m:r>
                          <m:r>
                            <a:rPr lang="en-US" altLang="zh-CN" i="1">
                              <a:latin typeface="Cambria Math"/>
                            </a:rPr>
                            <m:t>𝑥</m:t>
                          </m:r>
                          <m:r>
                            <a:rPr lang="en-US" altLang="zh-CN" i="1">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 </m:t>
                              </m:r>
                            </m:e>
                          </m:func>
                        </m:e>
                      </m:nary>
                      <m:r>
                        <a:rPr lang="en-US" altLang="zh-CN" b="0" i="1" smtClean="0">
                          <a:latin typeface="Cambria Math"/>
                        </a:rPr>
                        <m:t>−</m:t>
                      </m:r>
                      <m:func>
                        <m:funcPr>
                          <m:ctrlPr>
                            <a:rPr lang="en-US" altLang="zh-CN" i="1">
                              <a:latin typeface="Cambria Math"/>
                            </a:rPr>
                          </m:ctrlPr>
                        </m:funcPr>
                        <m:fName>
                          <m:sSub>
                            <m:sSubPr>
                              <m:ctrlPr>
                                <a:rPr lang="en-US" altLang="zh-CN" i="1">
                                  <a:latin typeface="Cambria Math"/>
                                </a:rPr>
                              </m:ctrlPr>
                            </m:sSubPr>
                            <m:e>
                              <m:r>
                                <m:rPr>
                                  <m:sty m:val="p"/>
                                </m:rPr>
                                <a:rPr lang="en-US" altLang="zh-CN">
                                  <a:latin typeface="Cambria Math"/>
                                </a:rPr>
                                <m:t>log</m:t>
                              </m:r>
                            </m:e>
                            <m:sub>
                              <m:r>
                                <a:rPr lang="en-US" altLang="zh-CN" i="1">
                                  <a:latin typeface="Cambria Math"/>
                                </a:rPr>
                                <m:t>2</m:t>
                              </m:r>
                            </m:sub>
                          </m:sSub>
                        </m:fName>
                        <m:e>
                          <m:r>
                            <a:rPr lang="en-US" altLang="zh-CN" i="1">
                              <a:latin typeface="Cambria Math"/>
                            </a:rPr>
                            <m:t>𝑞</m:t>
                          </m:r>
                          <m:d>
                            <m:dPr>
                              <m:ctrlPr>
                                <a:rPr lang="en-US" altLang="zh-CN" i="1">
                                  <a:latin typeface="Cambria Math"/>
                                </a:rPr>
                              </m:ctrlPr>
                            </m:dPr>
                            <m:e>
                              <m:r>
                                <a:rPr lang="en-US" altLang="zh-CN" i="1">
                                  <a:latin typeface="Cambria Math"/>
                                </a:rPr>
                                <m:t>𝑥</m:t>
                              </m:r>
                            </m:e>
                          </m:d>
                        </m:e>
                      </m:func>
                      <m:r>
                        <a:rPr lang="en-US" altLang="zh-CN" b="0" i="1" smtClean="0">
                          <a:latin typeface="Cambria Math"/>
                        </a:rPr>
                        <m:t>)</m:t>
                      </m:r>
                    </m:oMath>
                  </m:oMathPara>
                </a14:m>
                <a:endParaRPr lang="zh-CN" alt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1835696" y="4260276"/>
                <a:ext cx="4981600" cy="764505"/>
              </a:xfrm>
              <a:prstGeom prst="rect">
                <a:avLst/>
              </a:prstGeom>
              <a:blipFill rotWithShape="1">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49399" y="5112767"/>
                <a:ext cx="2668231"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rPr>
                        <m:t>=</m:t>
                      </m:r>
                      <m:nary>
                        <m:naryPr>
                          <m:chr m:val="∑"/>
                          <m:supHide m:val="on"/>
                          <m:ctrlPr>
                            <a:rPr lang="en-US" altLang="zh-CN" b="0" i="1" smtClean="0">
                              <a:latin typeface="Cambria Math"/>
                            </a:rPr>
                          </m:ctrlPr>
                        </m:naryPr>
                        <m:sub>
                          <m:r>
                            <m:rPr>
                              <m:brk m:alnAt="7"/>
                            </m:rPr>
                            <a:rPr lang="en-US" altLang="zh-CN" b="0" i="1" smtClean="0">
                              <a:latin typeface="Cambria Math"/>
                            </a:rPr>
                            <m:t>𝑥</m:t>
                          </m:r>
                        </m:sub>
                        <m:sup/>
                        <m:e>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func>
                            <m:funcPr>
                              <m:ctrlPr>
                                <a:rPr lang="en-US" altLang="zh-CN" b="0" i="1" smtClean="0">
                                  <a:latin typeface="Cambria Math"/>
                                </a:rPr>
                              </m:ctrlPr>
                            </m:funcPr>
                            <m:fName>
                              <m:sSub>
                                <m:sSubPr>
                                  <m:ctrlPr>
                                    <a:rPr lang="en-US" altLang="zh-CN" b="0" i="1" smtClean="0">
                                      <a:latin typeface="Cambria Math"/>
                                    </a:rPr>
                                  </m:ctrlPr>
                                </m:sSubPr>
                                <m:e>
                                  <m:r>
                                    <m:rPr>
                                      <m:sty m:val="p"/>
                                    </m:rPr>
                                    <a:rPr lang="en-US" altLang="zh-CN" b="0" i="0" smtClean="0">
                                      <a:latin typeface="Cambria Math"/>
                                    </a:rPr>
                                    <m:t>log</m:t>
                                  </m:r>
                                </m:e>
                                <m:sub>
                                  <m:r>
                                    <a:rPr lang="en-US" altLang="zh-CN" b="0" i="1" smtClean="0">
                                      <a:latin typeface="Cambria Math"/>
                                    </a:rPr>
                                    <m:t>2</m:t>
                                  </m:r>
                                </m:sub>
                              </m:sSub>
                            </m:fName>
                            <m:e>
                              <m:f>
                                <m:fPr>
                                  <m:ctrlPr>
                                    <a:rPr lang="en-US" altLang="zh-CN" b="0" i="1" smtClean="0">
                                      <a:latin typeface="Cambria Math"/>
                                    </a:rPr>
                                  </m:ctrlPr>
                                </m:fPr>
                                <m:num>
                                  <m:r>
                                    <a:rPr lang="en-US" altLang="zh-CN" b="0" i="1" smtClean="0">
                                      <a:latin typeface="Cambria Math"/>
                                    </a:rPr>
                                    <m:t>𝑝</m:t>
                                  </m:r>
                                  <m:r>
                                    <a:rPr lang="en-US" altLang="zh-CN" b="0" i="1" smtClean="0">
                                      <a:latin typeface="Cambria Math"/>
                                    </a:rPr>
                                    <m:t>(</m:t>
                                  </m:r>
                                  <m:r>
                                    <a:rPr lang="en-US" altLang="zh-CN" b="0" i="1" smtClean="0">
                                      <a:latin typeface="Cambria Math"/>
                                    </a:rPr>
                                    <m:t>𝑥</m:t>
                                  </m:r>
                                  <m:r>
                                    <a:rPr lang="en-US" altLang="zh-CN" b="0" i="1" smtClean="0">
                                      <a:latin typeface="Cambria Math"/>
                                    </a:rPr>
                                    <m:t>)</m:t>
                                  </m:r>
                                </m:num>
                                <m:den>
                                  <m:r>
                                    <a:rPr lang="en-US" altLang="zh-CN" b="0" i="1" smtClean="0">
                                      <a:latin typeface="Cambria Math"/>
                                    </a:rPr>
                                    <m:t>𝑞</m:t>
                                  </m:r>
                                  <m:r>
                                    <a:rPr lang="en-US" altLang="zh-CN" i="1">
                                      <a:latin typeface="Cambria Math"/>
                                    </a:rPr>
                                    <m:t>(</m:t>
                                  </m:r>
                                  <m:r>
                                    <a:rPr lang="zh-CN" altLang="en-US" i="1">
                                      <a:latin typeface="Cambria Math"/>
                                    </a:rPr>
                                    <m:t>𝑥</m:t>
                                  </m:r>
                                  <m:r>
                                    <a:rPr lang="en-US" altLang="zh-CN" i="1">
                                      <a:latin typeface="Cambria Math"/>
                                    </a:rPr>
                                    <m:t>)</m:t>
                                  </m:r>
                                </m:den>
                              </m:f>
                            </m:e>
                          </m:func>
                        </m:e>
                      </m:nary>
                      <m:r>
                        <a:rPr lang="en-US" altLang="zh-CN" i="1" smtClean="0">
                          <a:latin typeface="Cambria Math"/>
                          <a:ea typeface="Cambria Math"/>
                        </a:rPr>
                        <m:t>≥</m:t>
                      </m:r>
                      <m:r>
                        <a:rPr lang="en-US" altLang="zh-CN" b="0" i="1" smtClean="0">
                          <a:latin typeface="Cambria Math"/>
                          <a:ea typeface="Cambria Math"/>
                        </a:rPr>
                        <m:t>0</m:t>
                      </m:r>
                    </m:oMath>
                  </m:oMathPara>
                </a14:m>
                <a:endParaRPr lang="zh-CN" alt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2549399" y="5112767"/>
                <a:ext cx="2668231" cy="764505"/>
              </a:xfrm>
              <a:prstGeom prst="rect">
                <a:avLst/>
              </a:prstGeom>
              <a:blipFill rotWithShape="1">
                <a:blip r:embed="rId6"/>
                <a:stretch>
                  <a:fillRect/>
                </a:stretch>
              </a:blipFill>
            </p:spPr>
            <p:txBody>
              <a:bodyPr/>
              <a:lstStyle/>
              <a:p>
                <a:r>
                  <a:rPr lang="zh-CN" altLang="en-US">
                    <a:noFill/>
                  </a:rPr>
                  <a:t> </a:t>
                </a:r>
              </a:p>
            </p:txBody>
          </p:sp>
        </mc:Fallback>
      </mc:AlternateContent>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7630" y="4941168"/>
            <a:ext cx="827941" cy="1349657"/>
          </a:xfrm>
          <a:prstGeom prst="rect">
            <a:avLst/>
          </a:prstGeom>
        </p:spPr>
      </p:pic>
    </p:spTree>
    <p:extLst>
      <p:ext uri="{BB962C8B-B14F-4D97-AF65-F5344CB8AC3E}">
        <p14:creationId xmlns:p14="http://schemas.microsoft.com/office/powerpoint/2010/main" val="1292232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843808" y="6145412"/>
            <a:ext cx="1074515" cy="523948"/>
            <a:chOff x="4073549" y="6272662"/>
            <a:chExt cx="1074515" cy="523948"/>
          </a:xfrm>
        </p:grpSpPr>
        <p:pic>
          <p:nvPicPr>
            <p:cNvPr id="30" name="图片 29" descr="屏幕剪辑"/>
            <p:cNvPicPr>
              <a:picLocks noChangeAspect="1"/>
            </p:cNvPicPr>
            <p:nvPr/>
          </p:nvPicPr>
          <p:blipFill rotWithShape="1">
            <a:blip r:embed="rId2">
              <a:extLst>
                <a:ext uri="{28A0092B-C50C-407E-A947-70E740481C1C}">
                  <a14:useLocalDpi xmlns:a14="http://schemas.microsoft.com/office/drawing/2010/main" val="0"/>
                </a:ext>
              </a:extLst>
            </a:blip>
            <a:srcRect l="56797"/>
            <a:stretch/>
          </p:blipFill>
          <p:spPr>
            <a:xfrm>
              <a:off x="4711801" y="6272662"/>
              <a:ext cx="436263" cy="523948"/>
            </a:xfrm>
            <a:prstGeom prst="rect">
              <a:avLst/>
            </a:prstGeom>
          </p:spPr>
        </p:pic>
        <p:pic>
          <p:nvPicPr>
            <p:cNvPr id="31" name="图片 3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549" y="6272662"/>
              <a:ext cx="714475" cy="523948"/>
            </a:xfrm>
            <a:prstGeom prst="rect">
              <a:avLst/>
            </a:prstGeom>
          </p:spPr>
        </p:pic>
      </p:grpSp>
      <p:pic>
        <p:nvPicPr>
          <p:cNvPr id="17" name="图片 16" descr="屏幕剪辑"/>
          <p:cNvPicPr>
            <a:picLocks noChangeAspect="1"/>
          </p:cNvPicPr>
          <p:nvPr/>
        </p:nvPicPr>
        <p:blipFill rotWithShape="1">
          <a:blip r:embed="rId4">
            <a:extLst>
              <a:ext uri="{28A0092B-C50C-407E-A947-70E740481C1C}">
                <a14:useLocalDpi xmlns:a14="http://schemas.microsoft.com/office/drawing/2010/main" val="0"/>
              </a:ext>
            </a:extLst>
          </a:blip>
          <a:srcRect b="23572"/>
          <a:stretch/>
        </p:blipFill>
        <p:spPr>
          <a:xfrm>
            <a:off x="1979712" y="2887777"/>
            <a:ext cx="3252332" cy="1194519"/>
          </a:xfrm>
          <a:prstGeom prst="rect">
            <a:avLst/>
          </a:prstGeom>
        </p:spPr>
      </p:pic>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证明相对熵大于零</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59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7704" y="1851368"/>
            <a:ext cx="1467055" cy="676369"/>
          </a:xfrm>
          <a:prstGeom prst="rect">
            <a:avLst/>
          </a:prstGeom>
        </p:spPr>
      </p:pic>
      <p:sp>
        <p:nvSpPr>
          <p:cNvPr id="18" name="矩形 17"/>
          <p:cNvSpPr/>
          <p:nvPr/>
        </p:nvSpPr>
        <p:spPr>
          <a:xfrm>
            <a:off x="1053207" y="1922056"/>
            <a:ext cx="4670921"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Since</a:t>
            </a:r>
            <a:r>
              <a:rPr lang="zh-CN" altLang="en-US" sz="2400" dirty="0">
                <a:latin typeface="田氏保钓体简" panose="02010800040101010101" pitchFamily="2" charset="-122"/>
                <a:ea typeface="田氏保钓体简" panose="02010800040101010101" pitchFamily="2" charset="-122"/>
              </a:rPr>
              <a:t>                    </a:t>
            </a:r>
            <a:r>
              <a:rPr lang="en-US" altLang="zh-CN" sz="2400" dirty="0">
                <a:latin typeface="田氏保钓体简" panose="02010800040101010101" pitchFamily="2" charset="-122"/>
                <a:ea typeface="田氏保钓体简" panose="02010800040101010101" pitchFamily="2" charset="-122"/>
              </a:rPr>
              <a:t>and</a:t>
            </a:r>
            <a:endParaRPr lang="zh-CN" altLang="en-US" sz="2400" dirty="0">
              <a:latin typeface="田氏保钓体简" panose="02010800040101010101" pitchFamily="2" charset="-122"/>
              <a:ea typeface="田氏保钓体简" panose="02010800040101010101" pitchFamily="2" charset="-122"/>
            </a:endParaRPr>
          </a:p>
        </p:txBody>
      </p:sp>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3928" y="2021720"/>
            <a:ext cx="1286055" cy="362001"/>
          </a:xfrm>
          <a:prstGeom prst="rect">
            <a:avLst/>
          </a:prstGeom>
        </p:spPr>
      </p:pic>
      <p:sp>
        <p:nvSpPr>
          <p:cNvPr id="20" name="矩形 19"/>
          <p:cNvSpPr/>
          <p:nvPr/>
        </p:nvSpPr>
        <p:spPr>
          <a:xfrm>
            <a:off x="1043608" y="2426112"/>
            <a:ext cx="7200800" cy="461665"/>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Let </a:t>
            </a:r>
            <a:r>
              <a:rPr lang="en-US" altLang="zh-CN" sz="2400" i="1" dirty="0">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denote the set of all </a:t>
            </a:r>
            <a:r>
              <a:rPr lang="en-US" altLang="zh-CN" sz="2400" i="1" dirty="0" err="1">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for which p</a:t>
            </a:r>
            <a:r>
              <a:rPr lang="en-US" altLang="zh-CN" sz="2400" baseline="-25000" dirty="0">
                <a:latin typeface="田氏保钓体简" panose="02010800040101010101" pitchFamily="2" charset="-122"/>
                <a:ea typeface="田氏保钓体简" panose="02010800040101010101" pitchFamily="2" charset="-122"/>
              </a:rPr>
              <a:t>i</a:t>
            </a:r>
            <a:r>
              <a:rPr lang="en-US" altLang="zh-CN" sz="2400" dirty="0">
                <a:latin typeface="田氏保钓体简" panose="02010800040101010101" pitchFamily="2" charset="-122"/>
                <a:ea typeface="田氏保钓体简" panose="02010800040101010101" pitchFamily="2" charset="-122"/>
              </a:rPr>
              <a:t> is non-zero.</a:t>
            </a:r>
            <a:endParaRPr lang="zh-CN" altLang="en-US" sz="2400" dirty="0">
              <a:latin typeface="田氏保钓体简" panose="02010800040101010101" pitchFamily="2" charset="-122"/>
              <a:ea typeface="田氏保钓体简" panose="02010800040101010101" pitchFamily="2" charset="-122"/>
            </a:endParaRPr>
          </a:p>
        </p:txBody>
      </p:sp>
      <p:sp>
        <p:nvSpPr>
          <p:cNvPr id="22" name="矩形 21"/>
          <p:cNvSpPr/>
          <p:nvPr/>
        </p:nvSpPr>
        <p:spPr>
          <a:xfrm>
            <a:off x="1043608" y="4226312"/>
            <a:ext cx="7488832" cy="2308324"/>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So</a:t>
            </a: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and then</a:t>
            </a:r>
          </a:p>
          <a:p>
            <a:endParaRPr lang="en-US" altLang="zh-CN" sz="2400" dirty="0">
              <a:latin typeface="田氏保钓体简" panose="02010800040101010101" pitchFamily="2" charset="-122"/>
              <a:ea typeface="田氏保钓体简" panose="02010800040101010101" pitchFamily="2" charset="-122"/>
            </a:endParaRPr>
          </a:p>
          <a:p>
            <a:r>
              <a:rPr lang="en-US" altLang="zh-CN" sz="2400" dirty="0">
                <a:latin typeface="田氏保钓体简" panose="02010800040101010101" pitchFamily="2" charset="-122"/>
                <a:ea typeface="田氏保钓体简" panose="02010800040101010101" pitchFamily="2" charset="-122"/>
              </a:rPr>
              <a:t>For equality to hold if and only if            for </a:t>
            </a:r>
            <a:r>
              <a:rPr lang="en-US" altLang="zh-CN" sz="2400" i="1" dirty="0" err="1">
                <a:latin typeface="田氏保钓体简" panose="02010800040101010101" pitchFamily="2" charset="-122"/>
                <a:ea typeface="田氏保钓体简" panose="02010800040101010101" pitchFamily="2" charset="-122"/>
              </a:rPr>
              <a:t>i</a:t>
            </a:r>
            <a:r>
              <a:rPr lang="en-US" altLang="zh-CN" sz="2400" i="1" dirty="0">
                <a:latin typeface="田氏保钓体简" panose="02010800040101010101" pitchFamily="2" charset="-122"/>
                <a:ea typeface="田氏保钓体简" panose="02010800040101010101" pitchFamily="2" charset="-122"/>
              </a:rPr>
              <a:t>=1,…,n</a:t>
            </a:r>
            <a:r>
              <a:rPr lang="en-US" altLang="zh-CN" sz="2400" dirty="0">
                <a:latin typeface="田氏保钓体简" panose="02010800040101010101" pitchFamily="2" charset="-122"/>
                <a:ea typeface="田氏保钓体简" panose="02010800040101010101" pitchFamily="2" charset="-122"/>
              </a:rPr>
              <a:t> </a:t>
            </a:r>
          </a:p>
          <a:p>
            <a:r>
              <a:rPr lang="en-US" altLang="zh-CN" sz="2400" dirty="0">
                <a:latin typeface="田氏保钓体简" panose="02010800040101010101" pitchFamily="2" charset="-122"/>
                <a:ea typeface="田氏保钓体简" panose="02010800040101010101" pitchFamily="2" charset="-122"/>
              </a:rPr>
              <a:t>and              ,                .</a:t>
            </a:r>
            <a:endParaRPr lang="zh-CN" altLang="en-US" sz="2400" dirty="0">
              <a:latin typeface="田氏保钓体简" panose="02010800040101010101" pitchFamily="2" charset="-122"/>
              <a:ea typeface="田氏保钓体简" panose="02010800040101010101" pitchFamily="2" charset="-122"/>
            </a:endParaRPr>
          </a:p>
        </p:txBody>
      </p:sp>
      <p:pic>
        <p:nvPicPr>
          <p:cNvPr id="23" name="图片 2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9672" y="4255929"/>
            <a:ext cx="2753109" cy="619211"/>
          </a:xfrm>
          <a:prstGeom prst="rect">
            <a:avLst/>
          </a:prstGeom>
        </p:spPr>
      </p:pic>
      <mc:AlternateContent xmlns:mc="http://schemas.openxmlformats.org/markup-compatibility/2006" xmlns:a14="http://schemas.microsoft.com/office/drawing/2010/main">
        <mc:Choice Requires="a14">
          <p:sp>
            <p:nvSpPr>
              <p:cNvPr id="24" name="TextBox 23"/>
              <p:cNvSpPr txBox="1"/>
              <p:nvPr/>
            </p:nvSpPr>
            <p:spPr>
              <a:xfrm>
                <a:off x="3733690" y="3535849"/>
                <a:ext cx="6222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m:t>
                      </m:r>
                      <m:r>
                        <a:rPr lang="en-US" altLang="zh-CN" b="0" i="1" smtClean="0">
                          <a:latin typeface="Cambria Math"/>
                        </a:rPr>
                        <m:t>0</m:t>
                      </m:r>
                    </m:oMath>
                  </m:oMathPara>
                </a14:m>
                <a:endParaRPr lang="zh-CN" alt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3733690" y="3535849"/>
                <a:ext cx="622286" cy="369332"/>
              </a:xfrm>
              <a:prstGeom prst="rect">
                <a:avLst/>
              </a:prstGeom>
              <a:blipFill rotWithShape="1">
                <a:blip r:embed="rId8"/>
                <a:stretch>
                  <a:fillRect/>
                </a:stretch>
              </a:blipFill>
            </p:spPr>
            <p:txBody>
              <a:bodyPr/>
              <a:lstStyle/>
              <a:p>
                <a:r>
                  <a:rPr lang="zh-CN" altLang="en-US">
                    <a:noFill/>
                  </a:rPr>
                  <a:t> </a:t>
                </a:r>
              </a:p>
            </p:txBody>
          </p:sp>
        </mc:Fallback>
      </mc:AlternateContent>
      <p:sp>
        <p:nvSpPr>
          <p:cNvPr id="25" name="下箭头 24"/>
          <p:cNvSpPr/>
          <p:nvPr/>
        </p:nvSpPr>
        <p:spPr>
          <a:xfrm rot="10800000">
            <a:off x="3828809" y="3852084"/>
            <a:ext cx="239135" cy="254933"/>
          </a:xfrm>
          <a:prstGeom prst="downArrow">
            <a:avLst/>
          </a:prstGeom>
          <a:solidFill>
            <a:schemeClr val="tx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7" name="图片 26"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85595" y="4928659"/>
            <a:ext cx="2686425" cy="695422"/>
          </a:xfrm>
          <a:prstGeom prst="rect">
            <a:avLst/>
          </a:prstGeom>
        </p:spPr>
      </p:pic>
      <p:pic>
        <p:nvPicPr>
          <p:cNvPr id="28" name="图片 27"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08104" y="5877272"/>
            <a:ext cx="771633" cy="276264"/>
          </a:xfrm>
          <a:prstGeom prst="rect">
            <a:avLst/>
          </a:prstGeom>
        </p:spPr>
      </p:pic>
      <p:pic>
        <p:nvPicPr>
          <p:cNvPr id="29" name="图片 2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298" y="6167253"/>
            <a:ext cx="1009791" cy="523948"/>
          </a:xfrm>
          <a:prstGeom prst="rect">
            <a:avLst/>
          </a:prstGeom>
        </p:spPr>
      </p:pic>
    </p:spTree>
    <p:extLst>
      <p:ext uri="{BB962C8B-B14F-4D97-AF65-F5344CB8AC3E}">
        <p14:creationId xmlns:p14="http://schemas.microsoft.com/office/powerpoint/2010/main" val="2365339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rPr>
              <a:t>过程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object 3"/>
          <p:cNvSpPr/>
          <p:nvPr/>
        </p:nvSpPr>
        <p:spPr>
          <a:xfrm>
            <a:off x="1826482" y="1988840"/>
            <a:ext cx="5049774" cy="44640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289035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cs typeface="+mn-cs"/>
              </a:rPr>
              <a:t>Gibbs' inequality</a:t>
            </a:r>
            <a:endParaRPr lang="zh-CN" altLang="en-US" sz="3600" kern="1200" dirty="0">
              <a:solidFill>
                <a:srgbClr val="000000"/>
              </a:solidFill>
              <a:latin typeface="田氏保钓体简" panose="02010800040101010101" pitchFamily="2" charset="-122"/>
              <a:ea typeface="田氏保钓体简" panose="02010800040101010101" pitchFamily="2"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60</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https://upload.wikimedia.org/wikipedia/commons/thumb/c/c7/Josiah_Willard_Gibbs_-from_MMS-.jpg/200px-Josiah_Willard_Gibbs_-from_MM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272552"/>
            <a:ext cx="2592288" cy="34607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8" name="TextBox 17"/>
              <p:cNvSpPr txBox="1"/>
              <p:nvPr/>
            </p:nvSpPr>
            <p:spPr>
              <a:xfrm>
                <a:off x="1221631" y="3501008"/>
                <a:ext cx="35283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rPr>
                        <m:t>𝐻</m:t>
                      </m:r>
                      <m:d>
                        <m:dPr>
                          <m:ctrlPr>
                            <a:rPr lang="en-US" altLang="zh-CN" i="1">
                              <a:latin typeface="Cambria Math"/>
                            </a:rPr>
                          </m:ctrlPr>
                        </m:dPr>
                        <m:e>
                          <m:r>
                            <a:rPr lang="en-US" altLang="zh-CN" i="1">
                              <a:latin typeface="Cambria Math"/>
                            </a:rPr>
                            <m:t>𝑝</m:t>
                          </m:r>
                          <m:r>
                            <a:rPr lang="en-US" altLang="zh-CN" i="1">
                              <a:latin typeface="Cambria Math"/>
                            </a:rPr>
                            <m:t>,</m:t>
                          </m:r>
                          <m:r>
                            <a:rPr lang="en-US" altLang="zh-CN" i="1">
                              <a:latin typeface="Cambria Math"/>
                            </a:rPr>
                            <m:t>𝑞</m:t>
                          </m:r>
                        </m:e>
                      </m:d>
                      <m:r>
                        <a:rPr lang="en-US" altLang="zh-CN" i="1">
                          <a:latin typeface="Cambria Math"/>
                          <a:ea typeface="Cambria Math"/>
                        </a:rPr>
                        <m:t>≥</m:t>
                      </m:r>
                      <m:r>
                        <a:rPr lang="en-US" altLang="zh-CN" b="0" i="1" smtClean="0">
                          <a:latin typeface="Cambria Math"/>
                        </a:rPr>
                        <m:t>𝐻</m:t>
                      </m:r>
                      <m:d>
                        <m:dPr>
                          <m:ctrlPr>
                            <a:rPr lang="en-US" altLang="zh-CN" b="0" i="1" smtClean="0">
                              <a:latin typeface="Cambria Math"/>
                            </a:rPr>
                          </m:ctrlPr>
                        </m:dPr>
                        <m:e>
                          <m:r>
                            <a:rPr lang="en-US" altLang="zh-CN" b="0" i="1" smtClean="0">
                              <a:latin typeface="Cambria Math"/>
                            </a:rPr>
                            <m:t>𝑝</m:t>
                          </m:r>
                        </m:e>
                      </m:d>
                    </m:oMath>
                  </m:oMathPara>
                </a14:m>
                <a:endParaRPr lang="zh-CN" alt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221631" y="3501008"/>
                <a:ext cx="3528392" cy="369332"/>
              </a:xfrm>
              <a:prstGeom prst="rect">
                <a:avLst/>
              </a:prstGeom>
              <a:blipFill rotWithShape="1">
                <a:blip r:embed="rId3"/>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0270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相对熵联想</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61</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2"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4" descr="https://timgsa.baidu.com/timg?image&amp;quality=80&amp;size=b9999_10000&amp;sec=1507972693032&amp;di=80d8a83fbca2cd7c40d0cef09f978168&amp;imgtype=0&amp;src=http%3A%2F%2Fa0.att.hudong.com%2F48%2F16%2F20300542522853140004167672146_s.jp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矩形 12"/>
          <p:cNvSpPr/>
          <p:nvPr/>
        </p:nvSpPr>
        <p:spPr>
          <a:xfrm>
            <a:off x="899592" y="2132856"/>
            <a:ext cx="7219429" cy="3970318"/>
          </a:xfrm>
          <a:prstGeom prst="rect">
            <a:avLst/>
          </a:prstGeom>
        </p:spPr>
        <p:txBody>
          <a:bodyPr wrap="square">
            <a:spAutoFit/>
          </a:bodyPr>
          <a:lstStyle/>
          <a:p>
            <a:r>
              <a:rPr lang="en-US" altLang="zh-CN" sz="2400" dirty="0">
                <a:latin typeface="田氏保钓体简" panose="02010800040101010101" pitchFamily="2" charset="-122"/>
                <a:ea typeface="田氏保钓体简" panose="02010800040101010101" pitchFamily="2" charset="-122"/>
              </a:rPr>
              <a:t>TD-IDF</a:t>
            </a:r>
            <a:r>
              <a:rPr lang="zh-CN" altLang="en-US" sz="2400" dirty="0">
                <a:latin typeface="田氏保钓体简" panose="02010800040101010101" pitchFamily="2" charset="-122"/>
                <a:ea typeface="田氏保钓体简" panose="02010800040101010101" pitchFamily="2" charset="-122"/>
              </a:rPr>
              <a:t>算法可以理解为相对熵的应用：</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词频在整个语料库的分布与词频在具体文档中分布之间的差异性。</a:t>
            </a:r>
            <a:endParaRPr lang="en-US" altLang="zh-CN" sz="2400" dirty="0">
              <a:latin typeface="田氏保钓体简" panose="02010800040101010101" pitchFamily="2" charset="-122"/>
              <a:ea typeface="田氏保钓体简" panose="02010800040101010101" pitchFamily="2" charset="-122"/>
            </a:endParaRPr>
          </a:p>
          <a:p>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相对熵可在神经网络中作为损失函数。</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相对熵损失函数可以衡量</a:t>
            </a:r>
            <a:r>
              <a:rPr lang="en-US" altLang="zh-CN" sz="2400" dirty="0">
                <a:latin typeface="田氏保钓体简" panose="02010800040101010101" pitchFamily="2" charset="-122"/>
                <a:ea typeface="田氏保钓体简" panose="02010800040101010101" pitchFamily="2" charset="-122"/>
              </a:rPr>
              <a:t>p</a:t>
            </a:r>
            <a:r>
              <a:rPr lang="zh-CN" altLang="en-US" sz="2400" dirty="0">
                <a:latin typeface="田氏保钓体简" panose="02010800040101010101" pitchFamily="2" charset="-122"/>
                <a:ea typeface="田氏保钓体简" panose="02010800040101010101" pitchFamily="2" charset="-122"/>
              </a:rPr>
              <a:t>与</a:t>
            </a:r>
            <a:r>
              <a:rPr lang="en-US" altLang="zh-CN" sz="2400" dirty="0">
                <a:latin typeface="田氏保钓体简" panose="02010800040101010101" pitchFamily="2" charset="-122"/>
                <a:ea typeface="田氏保钓体简" panose="02010800040101010101" pitchFamily="2" charset="-122"/>
              </a:rPr>
              <a:t>q</a:t>
            </a:r>
            <a:r>
              <a:rPr lang="zh-CN" altLang="en-US" sz="2400" dirty="0">
                <a:latin typeface="田氏保钓体简" panose="02010800040101010101" pitchFamily="2" charset="-122"/>
                <a:ea typeface="田氏保钓体简" panose="02010800040101010101" pitchFamily="2" charset="-122"/>
              </a:rPr>
              <a:t>的相似性。</a:t>
            </a:r>
            <a:endParaRPr lang="en-US" altLang="zh-CN" sz="2400" dirty="0">
              <a:latin typeface="田氏保钓体简" panose="02010800040101010101" pitchFamily="2" charset="-122"/>
              <a:ea typeface="田氏保钓体简" panose="02010800040101010101" pitchFamily="2" charset="-122"/>
            </a:endParaRPr>
          </a:p>
          <a:p>
            <a:r>
              <a:rPr lang="zh-CN" altLang="en-US" sz="2400" dirty="0">
                <a:latin typeface="田氏保钓体简" panose="02010800040101010101" pitchFamily="2" charset="-122"/>
                <a:ea typeface="田氏保钓体简" panose="02010800040101010101" pitchFamily="2" charset="-122"/>
              </a:rPr>
              <a:t>还有一个好处是使用</a:t>
            </a:r>
            <a:r>
              <a:rPr lang="en-US" altLang="zh-CN" sz="2400" dirty="0">
                <a:latin typeface="田氏保钓体简" panose="02010800040101010101" pitchFamily="2" charset="-122"/>
                <a:ea typeface="田氏保钓体简" panose="02010800040101010101" pitchFamily="2" charset="-122"/>
              </a:rPr>
              <a:t>sigmoid</a:t>
            </a:r>
            <a:r>
              <a:rPr lang="zh-CN" altLang="en-US" sz="2400" dirty="0">
                <a:latin typeface="田氏保钓体简" panose="02010800040101010101" pitchFamily="2" charset="-122"/>
                <a:ea typeface="田氏保钓体简" panose="02010800040101010101" pitchFamily="2" charset="-122"/>
              </a:rPr>
              <a:t>激活函数在梯度下降时能避免均方误差损失函数学习速率降低的问题</a:t>
            </a:r>
            <a:r>
              <a:rPr lang="zh-CN" altLang="en-US" sz="2000" dirty="0">
                <a:latin typeface="田氏保钓体简" panose="02010800040101010101" pitchFamily="2" charset="-122"/>
                <a:ea typeface="田氏保钓体简" panose="02010800040101010101" pitchFamily="2" charset="-122"/>
              </a:rPr>
              <a:t>。</a:t>
            </a:r>
            <a:endParaRPr lang="en-US" altLang="zh-CN" sz="2000" dirty="0">
              <a:latin typeface="田氏保钓体简" panose="02010800040101010101" pitchFamily="2" charset="-122"/>
              <a:ea typeface="田氏保钓体简" panose="02010800040101010101" pitchFamily="2" charset="-122"/>
            </a:endParaRPr>
          </a:p>
          <a:p>
            <a:r>
              <a:rPr lang="zh-CN" altLang="en-US" sz="2000" dirty="0">
                <a:latin typeface="田氏保钓体简" panose="02010800040101010101" pitchFamily="2" charset="-122"/>
                <a:ea typeface="田氏保钓体简" panose="02010800040101010101" pitchFamily="2" charset="-122"/>
              </a:rPr>
              <a:t>因为学习速率可以被输出的误差所控制，使得在接近上边界的时候，其仍然可以保持在高梯度状态，因此模型的收敛速度不会受到影响。</a:t>
            </a:r>
            <a:endParaRPr lang="en-US" altLang="zh-CN" sz="2000" dirty="0">
              <a:latin typeface="田氏保钓体简" panose="02010800040101010101" pitchFamily="2" charset="-122"/>
              <a:ea typeface="田氏保钓体简" panose="02010800040101010101" pitchFamily="2" charset="-122"/>
            </a:endParaRPr>
          </a:p>
        </p:txBody>
      </p:sp>
    </p:spTree>
    <p:extLst>
      <p:ext uri="{BB962C8B-B14F-4D97-AF65-F5344CB8AC3E}">
        <p14:creationId xmlns:p14="http://schemas.microsoft.com/office/powerpoint/2010/main" val="97468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距离</a:t>
            </a:r>
            <a:r>
              <a:rPr lang="en-US" altLang="zh-CN" sz="3600" kern="1200" dirty="0">
                <a:solidFill>
                  <a:srgbClr val="000000"/>
                </a:solidFill>
                <a:latin typeface="Tahoma" pitchFamily="34" charset="0"/>
                <a:ea typeface="方正启体简体" pitchFamily="65" charset="-122"/>
                <a:cs typeface="+mn-cs"/>
              </a:rPr>
              <a:t>/</a:t>
            </a:r>
            <a:r>
              <a:rPr lang="zh-CN" altLang="en-US" sz="3600" kern="1200" dirty="0">
                <a:solidFill>
                  <a:srgbClr val="000000"/>
                </a:solidFill>
                <a:latin typeface="Tahoma" pitchFamily="34" charset="0"/>
                <a:ea typeface="方正启体简体" pitchFamily="65" charset="-122"/>
                <a:cs typeface="+mn-cs"/>
              </a:rPr>
              <a:t>相似度的总结</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62</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p:cNvSpPr/>
          <p:nvPr/>
        </p:nvSpPr>
        <p:spPr>
          <a:xfrm>
            <a:off x="683568" y="1916832"/>
            <a:ext cx="8208912" cy="646331"/>
          </a:xfrm>
          <a:prstGeom prst="rect">
            <a:avLst/>
          </a:prstGeom>
        </p:spPr>
        <p:txBody>
          <a:bodyPr wrap="square">
            <a:spAutoFit/>
          </a:bodyPr>
          <a:lstStyle/>
          <a:p>
            <a:pPr>
              <a:lnSpc>
                <a:spcPct val="150000"/>
              </a:lnSpc>
            </a:pPr>
            <a:r>
              <a:rPr lang="en-US" altLang="zh-CN" sz="2400" dirty="0">
                <a:latin typeface="田氏保钓体简" panose="02010800040101010101" pitchFamily="2" charset="-122"/>
                <a:ea typeface="田氏保钓体简" panose="02010800040101010101" pitchFamily="2" charset="-122"/>
              </a:rPr>
              <a:t>7) Hellinger</a:t>
            </a:r>
            <a:r>
              <a:rPr lang="zh-CN" altLang="en-US" sz="2400" dirty="0">
                <a:latin typeface="田氏保钓体简" panose="02010800040101010101" pitchFamily="2" charset="-122"/>
                <a:ea typeface="田氏保钓体简" panose="02010800040101010101" pitchFamily="2" charset="-122"/>
              </a:rPr>
              <a:t>距离</a:t>
            </a:r>
            <a:endParaRPr lang="en-US" altLang="zh-CN" sz="2400" dirty="0">
              <a:latin typeface="田氏保钓体简" panose="02010800040101010101" pitchFamily="2" charset="-122"/>
              <a:ea typeface="田氏保钓体简" panose="02010800040101010101" pitchFamily="2" charset="-122"/>
            </a:endParaRPr>
          </a:p>
        </p:txBody>
      </p:sp>
      <p:sp>
        <p:nvSpPr>
          <p:cNvPr id="7" name="AutoShape 2" descr="http://cms.csdnimg.cn/articlev1/uploads/allimg/120703/0913016219-5.jp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4" descr="http://cms.csdnimg.cn/articlev1/uploads/allimg/120703/0913016219-5.jp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2480094"/>
            <a:ext cx="4248472" cy="660874"/>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3199465"/>
            <a:ext cx="5328592" cy="2605799"/>
          </a:xfrm>
          <a:prstGeom prst="rect">
            <a:avLst/>
          </a:prstGeom>
        </p:spPr>
      </p:pic>
      <p:sp>
        <p:nvSpPr>
          <p:cNvPr id="13" name="矩形 12"/>
          <p:cNvSpPr/>
          <p:nvPr/>
        </p:nvSpPr>
        <p:spPr>
          <a:xfrm>
            <a:off x="1082923" y="5949280"/>
            <a:ext cx="6032421" cy="461665"/>
          </a:xfrm>
          <a:prstGeom prst="rect">
            <a:avLst/>
          </a:prstGeom>
        </p:spPr>
        <p:txBody>
          <a:bodyPr wrap="none">
            <a:spAutoFit/>
          </a:bodyPr>
          <a:lstStyle/>
          <a:p>
            <a:r>
              <a:rPr lang="zh-CN" altLang="en-US" sz="2400" dirty="0">
                <a:latin typeface="田氏保钓体简" panose="02010800040101010101" pitchFamily="2" charset="-122"/>
                <a:ea typeface="田氏保钓体简" panose="02010800040101010101" pitchFamily="2" charset="-122"/>
              </a:rPr>
              <a:t>该距离满足三角不等式，是对称、非负距离</a:t>
            </a:r>
          </a:p>
        </p:txBody>
      </p:sp>
      <mc:AlternateContent xmlns:mc="http://schemas.openxmlformats.org/markup-compatibility/2006" xmlns:a14="http://schemas.microsoft.com/office/drawing/2010/main">
        <mc:Choice Requires="a14">
          <p:sp>
            <p:nvSpPr>
              <p:cNvPr id="14" name="TextBox 13"/>
              <p:cNvSpPr txBox="1"/>
              <p:nvPr/>
            </p:nvSpPr>
            <p:spPr>
              <a:xfrm>
                <a:off x="5886305" y="5063827"/>
                <a:ext cx="989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rPr>
                        <m:t>𝛼</m:t>
                      </m:r>
                      <m:r>
                        <a:rPr lang="en-US" altLang="zh-CN" i="1" smtClean="0">
                          <a:latin typeface="Cambria Math"/>
                        </a:rPr>
                        <m:t>=</m:t>
                      </m:r>
                      <m:r>
                        <a:rPr lang="en-US" altLang="zh-CN" i="1" smtClean="0">
                          <a:latin typeface="Cambria Math"/>
                          <a:ea typeface="Cambria Math"/>
                        </a:rPr>
                        <m:t>±</m:t>
                      </m:r>
                      <m:r>
                        <a:rPr lang="en-US" altLang="zh-CN" b="0" i="1" smtClean="0">
                          <a:latin typeface="Cambria Math"/>
                          <a:ea typeface="Cambria Math"/>
                        </a:rPr>
                        <m:t>1</m:t>
                      </m:r>
                    </m:oMath>
                  </m:oMathPara>
                </a14:m>
                <a:endParaRPr lang="zh-CN" altLang="en-US" dirty="0">
                  <a:latin typeface="田氏保钓体简" panose="02010800040101010101" pitchFamily="2" charset="-122"/>
                  <a:ea typeface="田氏保钓体简" panose="02010800040101010101" pitchFamily="2"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5886305" y="5063827"/>
                <a:ext cx="989951" cy="369332"/>
              </a:xfrm>
              <a:prstGeom prst="rect">
                <a:avLst/>
              </a:prstGeom>
              <a:blipFill rotWithShape="1">
                <a:blip r:embed="rId4"/>
                <a:stretch>
                  <a:fillRect b="-3333"/>
                </a:stretch>
              </a:blipFill>
            </p:spPr>
            <p:txBody>
              <a:bodyPr/>
              <a:lstStyle/>
              <a:p>
                <a:r>
                  <a:rPr lang="zh-CN" altLang="en-US">
                    <a:noFill/>
                  </a:rPr>
                  <a:t> </a:t>
                </a:r>
              </a:p>
            </p:txBody>
          </p:sp>
        </mc:Fallback>
      </mc:AlternateContent>
      <p:sp>
        <p:nvSpPr>
          <p:cNvPr id="15" name="矩形 14"/>
          <p:cNvSpPr/>
          <p:nvPr/>
        </p:nvSpPr>
        <p:spPr>
          <a:xfrm>
            <a:off x="6686103" y="5063827"/>
            <a:ext cx="1800493" cy="369332"/>
          </a:xfrm>
          <a:prstGeom prst="rect">
            <a:avLst/>
          </a:prstGeom>
        </p:spPr>
        <p:txBody>
          <a:bodyPr wrap="none">
            <a:spAutoFit/>
          </a:bodyPr>
          <a:lstStyle/>
          <a:p>
            <a:r>
              <a:rPr lang="zh-CN" altLang="en-US" dirty="0">
                <a:latin typeface="田氏保钓体简" panose="02010800040101010101" pitchFamily="2" charset="-122"/>
                <a:ea typeface="田氏保钓体简" panose="02010800040101010101" pitchFamily="2" charset="-122"/>
              </a:rPr>
              <a:t>可以推出相对熵</a:t>
            </a:r>
          </a:p>
        </p:txBody>
      </p:sp>
      <p:sp>
        <p:nvSpPr>
          <p:cNvPr id="17" name="云形 16"/>
          <p:cNvSpPr/>
          <p:nvPr/>
        </p:nvSpPr>
        <p:spPr>
          <a:xfrm>
            <a:off x="5580112" y="4725144"/>
            <a:ext cx="3240360" cy="1224136"/>
          </a:xfrm>
          <a:prstGeom prst="cloud">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463255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kern="1200" dirty="0">
                <a:solidFill>
                  <a:srgbClr val="000000"/>
                </a:solidFill>
                <a:latin typeface="田氏保钓体简" panose="02010800040101010101" pitchFamily="2" charset="-122"/>
                <a:ea typeface="田氏保钓体简" panose="02010800040101010101" pitchFamily="2" charset="-122"/>
              </a:rPr>
              <a:t>K-Means</a:t>
            </a:r>
            <a:r>
              <a:rPr lang="zh-CN" altLang="en-US" sz="3600" kern="1200" dirty="0">
                <a:solidFill>
                  <a:srgbClr val="000000"/>
                </a:solidFill>
                <a:latin typeface="Tahoma" pitchFamily="34" charset="0"/>
                <a:ea typeface="方正启体简体" pitchFamily="65" charset="-122"/>
              </a:rPr>
              <a:t>过程</a:t>
            </a:r>
            <a:endParaRPr lang="zh-CN" altLang="en-US" sz="3600" kern="1200" dirty="0">
              <a:solidFill>
                <a:srgbClr val="000000"/>
              </a:solidFill>
              <a:latin typeface="Tahoma" pitchFamily="34" charset="0"/>
              <a:ea typeface="方正启体简体" pitchFamily="65" charset="-122"/>
              <a:cs typeface="+mn-cs"/>
            </a:endParaRP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7</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836165"/>
            <a:ext cx="5121944" cy="4977211"/>
          </a:xfrm>
          <a:prstGeom prst="rect">
            <a:avLst/>
          </a:prstGeom>
        </p:spPr>
      </p:pic>
    </p:spTree>
    <p:extLst>
      <p:ext uri="{BB962C8B-B14F-4D97-AF65-F5344CB8AC3E}">
        <p14:creationId xmlns:p14="http://schemas.microsoft.com/office/powerpoint/2010/main" val="303258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算法描述</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8</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bject 3"/>
          <p:cNvSpPr txBox="1"/>
          <p:nvPr/>
        </p:nvSpPr>
        <p:spPr>
          <a:xfrm>
            <a:off x="827584" y="2357973"/>
            <a:ext cx="7488832" cy="3375283"/>
          </a:xfrm>
          <a:prstGeom prst="rect">
            <a:avLst/>
          </a:prstGeom>
        </p:spPr>
        <p:txBody>
          <a:bodyPr vert="horz" wrap="square" lIns="0" tIns="12700" rIns="0" bIns="0" rtlCol="0">
            <a:spAutoFit/>
          </a:bodyPr>
          <a:lstStyle/>
          <a:p>
            <a:pPr marL="469900" indent="-457200">
              <a:lnSpc>
                <a:spcPct val="150000"/>
              </a:lnSpc>
              <a:spcBef>
                <a:spcPts val="100"/>
              </a:spcBef>
              <a:buFont typeface="+mj-lt"/>
              <a:buAutoNum type="arabicPeriod"/>
            </a:pPr>
            <a:r>
              <a:rPr lang="zh-CN" altLang="en-US" sz="2400" spc="-5" dirty="0">
                <a:latin typeface="田氏保钓体简" panose="02010800040101010101" pitchFamily="2" charset="-122"/>
                <a:ea typeface="田氏保钓体简" panose="02010800040101010101" pitchFamily="2" charset="-122"/>
                <a:cs typeface="SimSun"/>
              </a:rPr>
              <a:t>适当选择</a:t>
            </a:r>
            <a:r>
              <a:rPr lang="en-US" altLang="zh-CN" sz="2400" spc="-5" dirty="0">
                <a:latin typeface="田氏保钓体简" panose="02010800040101010101" pitchFamily="2" charset="-122"/>
                <a:ea typeface="田氏保钓体简" panose="02010800040101010101" pitchFamily="2" charset="-122"/>
                <a:cs typeface="SimSun"/>
              </a:rPr>
              <a:t>k</a:t>
            </a:r>
            <a:r>
              <a:rPr lang="zh-CN" altLang="en-US" sz="2400" spc="-5" dirty="0">
                <a:latin typeface="田氏保钓体简" panose="02010800040101010101" pitchFamily="2" charset="-122"/>
                <a:ea typeface="田氏保钓体简" panose="02010800040101010101" pitchFamily="2" charset="-122"/>
                <a:cs typeface="SimSun"/>
              </a:rPr>
              <a:t>个类的初始中心；</a:t>
            </a:r>
          </a:p>
          <a:p>
            <a:pPr marL="469900" indent="-457200">
              <a:lnSpc>
                <a:spcPct val="150000"/>
              </a:lnSpc>
              <a:spcBef>
                <a:spcPts val="100"/>
              </a:spcBef>
              <a:buFont typeface="+mj-lt"/>
              <a:buAutoNum type="arabicPeriod"/>
            </a:pPr>
            <a:r>
              <a:rPr lang="zh-CN" altLang="en-US" sz="2400" spc="-5" dirty="0">
                <a:latin typeface="田氏保钓体简" panose="02010800040101010101" pitchFamily="2" charset="-122"/>
                <a:ea typeface="田氏保钓体简" panose="02010800040101010101" pitchFamily="2" charset="-122"/>
                <a:cs typeface="SimSun"/>
              </a:rPr>
              <a:t>在第</a:t>
            </a:r>
            <a:r>
              <a:rPr lang="en-US" altLang="zh-CN" sz="2400" spc="-5" dirty="0">
                <a:latin typeface="田氏保钓体简" panose="02010800040101010101" pitchFamily="2" charset="-122"/>
                <a:ea typeface="田氏保钓体简" panose="02010800040101010101" pitchFamily="2" charset="-122"/>
                <a:cs typeface="SimSun"/>
              </a:rPr>
              <a:t>n</a:t>
            </a:r>
            <a:r>
              <a:rPr lang="zh-CN" altLang="en-US" sz="2400" spc="-5" dirty="0">
                <a:latin typeface="田氏保钓体简" panose="02010800040101010101" pitchFamily="2" charset="-122"/>
                <a:ea typeface="田氏保钓体简" panose="02010800040101010101" pitchFamily="2" charset="-122"/>
                <a:cs typeface="SimSun"/>
              </a:rPr>
              <a:t>迭代中，对任意一个样本，求其到</a:t>
            </a:r>
            <a:r>
              <a:rPr lang="en-US" altLang="zh-CN" sz="2400" spc="-5" dirty="0">
                <a:latin typeface="田氏保钓体简" panose="02010800040101010101" pitchFamily="2" charset="-122"/>
                <a:ea typeface="田氏保钓体简" panose="02010800040101010101" pitchFamily="2" charset="-122"/>
                <a:cs typeface="SimSun"/>
              </a:rPr>
              <a:t>k</a:t>
            </a:r>
            <a:r>
              <a:rPr lang="zh-CN" altLang="en-US" sz="2400" spc="-5" dirty="0">
                <a:latin typeface="田氏保钓体简" panose="02010800040101010101" pitchFamily="2" charset="-122"/>
                <a:ea typeface="田氏保钓体简" panose="02010800040101010101" pitchFamily="2" charset="-122"/>
                <a:cs typeface="SimSun"/>
              </a:rPr>
              <a:t>个中心的距离，将该样本归到距离最短的中心所在的类；</a:t>
            </a:r>
          </a:p>
          <a:p>
            <a:pPr marL="469900" indent="-457200">
              <a:lnSpc>
                <a:spcPct val="150000"/>
              </a:lnSpc>
              <a:spcBef>
                <a:spcPts val="100"/>
              </a:spcBef>
              <a:buFont typeface="+mj-lt"/>
              <a:buAutoNum type="arabicPeriod"/>
            </a:pPr>
            <a:r>
              <a:rPr lang="zh-CN" altLang="en-US" sz="2400" spc="-5" dirty="0">
                <a:latin typeface="田氏保钓体简" panose="02010800040101010101" pitchFamily="2" charset="-122"/>
                <a:ea typeface="田氏保钓体简" panose="02010800040101010101" pitchFamily="2" charset="-122"/>
                <a:cs typeface="SimSun"/>
              </a:rPr>
              <a:t>利用均值等方法更新该类的中心值；</a:t>
            </a:r>
          </a:p>
          <a:p>
            <a:pPr marL="469900" indent="-457200">
              <a:lnSpc>
                <a:spcPct val="150000"/>
              </a:lnSpc>
              <a:spcBef>
                <a:spcPts val="100"/>
              </a:spcBef>
              <a:buFont typeface="+mj-lt"/>
              <a:buAutoNum type="arabicPeriod"/>
            </a:pPr>
            <a:r>
              <a:rPr lang="zh-CN" altLang="en-US" sz="2400" spc="-5" dirty="0">
                <a:latin typeface="田氏保钓体简" panose="02010800040101010101" pitchFamily="2" charset="-122"/>
                <a:ea typeface="田氏保钓体简" panose="02010800040101010101" pitchFamily="2" charset="-122"/>
                <a:cs typeface="SimSun"/>
              </a:rPr>
              <a:t>对于所有的</a:t>
            </a:r>
            <a:r>
              <a:rPr lang="en-US" altLang="zh-CN" sz="2400" spc="-5" dirty="0">
                <a:latin typeface="田氏保钓体简" panose="02010800040101010101" pitchFamily="2" charset="-122"/>
                <a:ea typeface="田氏保钓体简" panose="02010800040101010101" pitchFamily="2" charset="-122"/>
                <a:cs typeface="SimSun"/>
              </a:rPr>
              <a:t>k</a:t>
            </a:r>
            <a:r>
              <a:rPr lang="zh-CN" altLang="en-US" sz="2400" spc="-5" dirty="0">
                <a:latin typeface="田氏保钓体简" panose="02010800040101010101" pitchFamily="2" charset="-122"/>
                <a:ea typeface="田氏保钓体简" panose="02010800040101010101" pitchFamily="2" charset="-122"/>
                <a:cs typeface="SimSun"/>
              </a:rPr>
              <a:t>个聚类中心，如果利用</a:t>
            </a:r>
            <a:r>
              <a:rPr lang="en-US" altLang="zh-CN" sz="2400" spc="-5" dirty="0">
                <a:latin typeface="田氏保钓体简" panose="02010800040101010101" pitchFamily="2" charset="-122"/>
                <a:ea typeface="田氏保钓体简" panose="02010800040101010101" pitchFamily="2" charset="-122"/>
                <a:cs typeface="SimSun"/>
              </a:rPr>
              <a:t>2</a:t>
            </a:r>
            <a:r>
              <a:rPr lang="zh-CN" altLang="en-US" sz="2400" spc="-5" dirty="0">
                <a:latin typeface="田氏保钓体简" panose="02010800040101010101" pitchFamily="2" charset="-122"/>
                <a:ea typeface="田氏保钓体简" panose="02010800040101010101" pitchFamily="2" charset="-122"/>
                <a:cs typeface="SimSun"/>
              </a:rPr>
              <a:t>、</a:t>
            </a:r>
            <a:r>
              <a:rPr lang="en-US" altLang="zh-CN" sz="2400" spc="-5" dirty="0">
                <a:latin typeface="田氏保钓体简" panose="02010800040101010101" pitchFamily="2" charset="-122"/>
                <a:ea typeface="田氏保钓体简" panose="02010800040101010101" pitchFamily="2" charset="-122"/>
                <a:cs typeface="SimSun"/>
              </a:rPr>
              <a:t>3</a:t>
            </a:r>
            <a:r>
              <a:rPr lang="zh-CN" altLang="en-US" sz="2400" spc="-5" dirty="0">
                <a:latin typeface="田氏保钓体简" panose="02010800040101010101" pitchFamily="2" charset="-122"/>
                <a:ea typeface="田氏保钓体简" panose="02010800040101010101" pitchFamily="2" charset="-122"/>
                <a:cs typeface="SimSun"/>
              </a:rPr>
              <a:t>的迭代法更新后，值保持不变，则迭代结束，否则继续迭代。</a:t>
            </a:r>
          </a:p>
        </p:txBody>
      </p:sp>
    </p:spTree>
    <p:extLst>
      <p:ext uri="{BB962C8B-B14F-4D97-AF65-F5344CB8AC3E}">
        <p14:creationId xmlns:p14="http://schemas.microsoft.com/office/powerpoint/2010/main" val="101980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kern="1200" dirty="0">
                <a:solidFill>
                  <a:srgbClr val="000000"/>
                </a:solidFill>
                <a:latin typeface="Tahoma" pitchFamily="34" charset="0"/>
                <a:ea typeface="方正启体简体" pitchFamily="65" charset="-122"/>
                <a:cs typeface="+mn-cs"/>
              </a:rPr>
              <a:t>算法流程</a:t>
            </a:r>
          </a:p>
        </p:txBody>
      </p:sp>
      <p:sp>
        <p:nvSpPr>
          <p:cNvPr id="4" name="灯片编号占位符 3"/>
          <p:cNvSpPr>
            <a:spLocks noGrp="1"/>
          </p:cNvSpPr>
          <p:nvPr>
            <p:ph type="sldNum" sz="quarter" idx="12"/>
          </p:nvPr>
        </p:nvSpPr>
        <p:spPr/>
        <p:txBody>
          <a:bodyPr/>
          <a:lstStyle/>
          <a:p>
            <a:pPr>
              <a:defRPr/>
            </a:pPr>
            <a:fld id="{6123AF2E-258E-4A0B-8B09-315CA70F42CF}" type="slidenum">
              <a:rPr lang="en-US" altLang="zh-CN" smtClean="0">
                <a:solidFill>
                  <a:srgbClr val="000000"/>
                </a:solidFill>
              </a:rPr>
              <a:pPr>
                <a:defRPr/>
              </a:pPr>
              <a:t>9</a:t>
            </a:fld>
            <a:endParaRPr lang="en-US" altLang="zh-CN" dirty="0">
              <a:solidFill>
                <a:srgbClr val="000000"/>
              </a:solidFill>
            </a:endParaRPr>
          </a:p>
        </p:txBody>
      </p:sp>
      <p:sp>
        <p:nvSpPr>
          <p:cNvPr id="3" name="AutoShape 2" descr="http://cms.csdnimg.cn/articlev1/uploads/allimg/120703/0Z411NN-0.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http://cms.csdnimg.cn/articlev1/uploads/allimg/120703/0Z411NN-0.gi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6" descr="http://cms.csdnimg.cn/articlev1/uploads/allimg/120703/0Z411NN-0.gif"/>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object 3"/>
          <p:cNvSpPr txBox="1"/>
          <p:nvPr/>
        </p:nvSpPr>
        <p:spPr>
          <a:xfrm>
            <a:off x="467544" y="2217683"/>
            <a:ext cx="4855320" cy="3803605"/>
          </a:xfrm>
          <a:prstGeom prst="rect">
            <a:avLst/>
          </a:prstGeom>
        </p:spPr>
        <p:txBody>
          <a:bodyPr vert="horz" wrap="square" lIns="0" tIns="12700" rIns="0" bIns="0" rtlCol="0">
            <a:spAutoFit/>
          </a:bodyPr>
          <a:lstStyle/>
          <a:p>
            <a:pPr marL="12700">
              <a:lnSpc>
                <a:spcPct val="150000"/>
              </a:lnSpc>
              <a:spcBef>
                <a:spcPts val="100"/>
              </a:spcBef>
            </a:pPr>
            <a:r>
              <a:rPr lang="zh-CN" altLang="en-US" spc="-5" dirty="0">
                <a:latin typeface="田氏保钓体简" panose="02010800040101010101" pitchFamily="2" charset="-122"/>
                <a:ea typeface="田氏保钓体简" panose="02010800040101010101" pitchFamily="2" charset="-122"/>
                <a:cs typeface="SimSun"/>
              </a:rPr>
              <a:t>输入：</a:t>
            </a:r>
            <a:r>
              <a:rPr lang="en-US" altLang="zh-CN" spc="-5" dirty="0">
                <a:latin typeface="田氏保钓体简" panose="02010800040101010101" pitchFamily="2" charset="-122"/>
                <a:ea typeface="田氏保钓体简" panose="02010800040101010101" pitchFamily="2" charset="-122"/>
                <a:cs typeface="SimSun"/>
              </a:rPr>
              <a:t>k, data[n];</a:t>
            </a:r>
          </a:p>
          <a:p>
            <a:pPr marL="12700">
              <a:lnSpc>
                <a:spcPct val="150000"/>
              </a:lnSpc>
              <a:spcBef>
                <a:spcPts val="100"/>
              </a:spcBef>
            </a:pPr>
            <a:r>
              <a:rPr lang="zh-CN" altLang="en-US" spc="-5" dirty="0">
                <a:latin typeface="田氏保钓体简" panose="02010800040101010101" pitchFamily="2" charset="-122"/>
                <a:ea typeface="田氏保钓体简" panose="02010800040101010101" pitchFamily="2" charset="-122"/>
                <a:cs typeface="SimSun"/>
              </a:rPr>
              <a:t>（</a:t>
            </a:r>
            <a:r>
              <a:rPr lang="en-US" altLang="zh-CN" spc="-5" dirty="0">
                <a:latin typeface="田氏保钓体简" panose="02010800040101010101" pitchFamily="2" charset="-122"/>
                <a:ea typeface="田氏保钓体简" panose="02010800040101010101" pitchFamily="2" charset="-122"/>
                <a:cs typeface="SimSun"/>
              </a:rPr>
              <a:t>1</a:t>
            </a:r>
            <a:r>
              <a:rPr lang="zh-CN" altLang="en-US" spc="-5" dirty="0">
                <a:latin typeface="田氏保钓体简" panose="02010800040101010101" pitchFamily="2" charset="-122"/>
                <a:ea typeface="田氏保钓体简" panose="02010800040101010101" pitchFamily="2" charset="-122"/>
                <a:cs typeface="SimSun"/>
              </a:rPr>
              <a:t>） 选择</a:t>
            </a:r>
            <a:r>
              <a:rPr lang="en-US" altLang="zh-CN" spc="-5" dirty="0">
                <a:latin typeface="田氏保钓体简" panose="02010800040101010101" pitchFamily="2" charset="-122"/>
                <a:ea typeface="田氏保钓体简" panose="02010800040101010101" pitchFamily="2" charset="-122"/>
                <a:cs typeface="SimSun"/>
              </a:rPr>
              <a:t>k</a:t>
            </a:r>
            <a:r>
              <a:rPr lang="zh-CN" altLang="en-US" spc="-5" dirty="0">
                <a:latin typeface="田氏保钓体简" panose="02010800040101010101" pitchFamily="2" charset="-122"/>
                <a:ea typeface="田氏保钓体简" panose="02010800040101010101" pitchFamily="2" charset="-122"/>
                <a:cs typeface="SimSun"/>
              </a:rPr>
              <a:t>个初始中心点，例如</a:t>
            </a:r>
            <a:r>
              <a:rPr lang="en-US" altLang="zh-CN" spc="-5" dirty="0">
                <a:latin typeface="田氏保钓体简" panose="02010800040101010101" pitchFamily="2" charset="-122"/>
                <a:ea typeface="田氏保钓体简" panose="02010800040101010101" pitchFamily="2" charset="-122"/>
                <a:cs typeface="SimSun"/>
              </a:rPr>
              <a:t>c[0]=data[0],…c[k-1]=data[k-1];</a:t>
            </a:r>
          </a:p>
          <a:p>
            <a:pPr marL="12700">
              <a:lnSpc>
                <a:spcPct val="150000"/>
              </a:lnSpc>
              <a:spcBef>
                <a:spcPts val="100"/>
              </a:spcBef>
            </a:pPr>
            <a:r>
              <a:rPr lang="zh-CN" altLang="en-US" spc="-5" dirty="0">
                <a:latin typeface="田氏保钓体简" panose="02010800040101010101" pitchFamily="2" charset="-122"/>
                <a:ea typeface="田氏保钓体简" panose="02010800040101010101" pitchFamily="2" charset="-122"/>
                <a:cs typeface="SimSun"/>
              </a:rPr>
              <a:t>（</a:t>
            </a:r>
            <a:r>
              <a:rPr lang="en-US" altLang="zh-CN" spc="-5" dirty="0">
                <a:latin typeface="田氏保钓体简" panose="02010800040101010101" pitchFamily="2" charset="-122"/>
                <a:ea typeface="田氏保钓体简" panose="02010800040101010101" pitchFamily="2" charset="-122"/>
                <a:cs typeface="SimSun"/>
              </a:rPr>
              <a:t>2</a:t>
            </a:r>
            <a:r>
              <a:rPr lang="zh-CN" altLang="en-US" spc="-5" dirty="0">
                <a:latin typeface="田氏保钓体简" panose="02010800040101010101" pitchFamily="2" charset="-122"/>
                <a:ea typeface="田氏保钓体简" panose="02010800040101010101" pitchFamily="2" charset="-122"/>
                <a:cs typeface="SimSun"/>
              </a:rPr>
              <a:t>） 对于</a:t>
            </a:r>
            <a:r>
              <a:rPr lang="en-US" altLang="zh-CN" spc="-5" dirty="0">
                <a:latin typeface="田氏保钓体简" panose="02010800040101010101" pitchFamily="2" charset="-122"/>
                <a:ea typeface="田氏保钓体简" panose="02010800040101010101" pitchFamily="2" charset="-122"/>
                <a:cs typeface="SimSun"/>
              </a:rPr>
              <a:t>data[0]….data[n], </a:t>
            </a:r>
            <a:r>
              <a:rPr lang="zh-CN" altLang="en-US" spc="-5" dirty="0">
                <a:latin typeface="田氏保钓体简" panose="02010800040101010101" pitchFamily="2" charset="-122"/>
                <a:ea typeface="田氏保钓体简" panose="02010800040101010101" pitchFamily="2" charset="-122"/>
                <a:cs typeface="SimSun"/>
              </a:rPr>
              <a:t>分别与</a:t>
            </a:r>
            <a:r>
              <a:rPr lang="en-US" altLang="zh-CN" spc="-5" dirty="0">
                <a:latin typeface="田氏保钓体简" panose="02010800040101010101" pitchFamily="2" charset="-122"/>
                <a:ea typeface="田氏保钓体简" panose="02010800040101010101" pitchFamily="2" charset="-122"/>
                <a:cs typeface="SimSun"/>
              </a:rPr>
              <a:t>c[0]…c[k-1]</a:t>
            </a:r>
            <a:r>
              <a:rPr lang="zh-CN" altLang="en-US" spc="-5" dirty="0">
                <a:latin typeface="田氏保钓体简" panose="02010800040101010101" pitchFamily="2" charset="-122"/>
                <a:ea typeface="田氏保钓体简" panose="02010800040101010101" pitchFamily="2" charset="-122"/>
                <a:cs typeface="SimSun"/>
              </a:rPr>
              <a:t>比较，假定与</a:t>
            </a:r>
            <a:r>
              <a:rPr lang="en-US" altLang="zh-CN" spc="-5" dirty="0">
                <a:latin typeface="田氏保钓体简" panose="02010800040101010101" pitchFamily="2" charset="-122"/>
                <a:ea typeface="田氏保钓体简" panose="02010800040101010101" pitchFamily="2" charset="-122"/>
                <a:cs typeface="SimSun"/>
              </a:rPr>
              <a:t>c[</a:t>
            </a:r>
            <a:r>
              <a:rPr lang="en-US" altLang="zh-CN" spc="-5" dirty="0" err="1">
                <a:latin typeface="田氏保钓体简" panose="02010800040101010101" pitchFamily="2" charset="-122"/>
                <a:ea typeface="田氏保钓体简" panose="02010800040101010101" pitchFamily="2" charset="-122"/>
                <a:cs typeface="SimSun"/>
              </a:rPr>
              <a:t>i</a:t>
            </a:r>
            <a:r>
              <a:rPr lang="en-US" altLang="zh-CN" spc="-5" dirty="0">
                <a:latin typeface="田氏保钓体简" panose="02010800040101010101" pitchFamily="2" charset="-122"/>
                <a:ea typeface="田氏保钓体简" panose="02010800040101010101" pitchFamily="2" charset="-122"/>
                <a:cs typeface="SimSun"/>
              </a:rPr>
              <a:t>]</a:t>
            </a:r>
            <a:r>
              <a:rPr lang="zh-CN" altLang="en-US" spc="-5" dirty="0">
                <a:latin typeface="田氏保钓体简" panose="02010800040101010101" pitchFamily="2" charset="-122"/>
                <a:ea typeface="田氏保钓体简" panose="02010800040101010101" pitchFamily="2" charset="-122"/>
                <a:cs typeface="SimSun"/>
              </a:rPr>
              <a:t>差值最少，就标记为</a:t>
            </a:r>
            <a:r>
              <a:rPr lang="en-US" altLang="zh-CN" spc="-5" dirty="0" err="1">
                <a:latin typeface="田氏保钓体简" panose="02010800040101010101" pitchFamily="2" charset="-122"/>
                <a:ea typeface="田氏保钓体简" panose="02010800040101010101" pitchFamily="2" charset="-122"/>
                <a:cs typeface="SimSun"/>
              </a:rPr>
              <a:t>i</a:t>
            </a:r>
            <a:r>
              <a:rPr lang="en-US" altLang="zh-CN" spc="-5" dirty="0">
                <a:latin typeface="田氏保钓体简" panose="02010800040101010101" pitchFamily="2" charset="-122"/>
                <a:ea typeface="田氏保钓体简" panose="02010800040101010101" pitchFamily="2" charset="-122"/>
                <a:cs typeface="SimSun"/>
              </a:rPr>
              <a:t>;</a:t>
            </a:r>
          </a:p>
          <a:p>
            <a:pPr marL="12700">
              <a:lnSpc>
                <a:spcPct val="150000"/>
              </a:lnSpc>
              <a:spcBef>
                <a:spcPts val="100"/>
              </a:spcBef>
            </a:pPr>
            <a:r>
              <a:rPr lang="zh-CN" altLang="en-US" spc="-5" dirty="0">
                <a:latin typeface="田氏保钓体简" panose="02010800040101010101" pitchFamily="2" charset="-122"/>
                <a:ea typeface="田氏保钓体简" panose="02010800040101010101" pitchFamily="2" charset="-122"/>
                <a:cs typeface="SimSun"/>
              </a:rPr>
              <a:t>（</a:t>
            </a:r>
            <a:r>
              <a:rPr lang="en-US" altLang="zh-CN" spc="-5" dirty="0">
                <a:latin typeface="田氏保钓体简" panose="02010800040101010101" pitchFamily="2" charset="-122"/>
                <a:ea typeface="田氏保钓体简" panose="02010800040101010101" pitchFamily="2" charset="-122"/>
                <a:cs typeface="SimSun"/>
              </a:rPr>
              <a:t>3</a:t>
            </a:r>
            <a:r>
              <a:rPr lang="zh-CN" altLang="en-US" spc="-5" dirty="0">
                <a:latin typeface="田氏保钓体简" panose="02010800040101010101" pitchFamily="2" charset="-122"/>
                <a:ea typeface="田氏保钓体简" panose="02010800040101010101" pitchFamily="2" charset="-122"/>
                <a:cs typeface="SimSun"/>
              </a:rPr>
              <a:t>） 对于所有标记为</a:t>
            </a:r>
            <a:r>
              <a:rPr lang="en-US" altLang="zh-CN" spc="-5" dirty="0" err="1">
                <a:latin typeface="田氏保钓体简" panose="02010800040101010101" pitchFamily="2" charset="-122"/>
                <a:ea typeface="田氏保钓体简" panose="02010800040101010101" pitchFamily="2" charset="-122"/>
                <a:cs typeface="SimSun"/>
              </a:rPr>
              <a:t>i</a:t>
            </a:r>
            <a:r>
              <a:rPr lang="zh-CN" altLang="en-US" spc="-5" dirty="0">
                <a:latin typeface="田氏保钓体简" panose="02010800040101010101" pitchFamily="2" charset="-122"/>
                <a:ea typeface="田氏保钓体简" panose="02010800040101010101" pitchFamily="2" charset="-122"/>
                <a:cs typeface="SimSun"/>
              </a:rPr>
              <a:t>点，重新计算</a:t>
            </a:r>
            <a:r>
              <a:rPr lang="en-US" altLang="zh-CN" spc="-5" dirty="0">
                <a:latin typeface="田氏保钓体简" panose="02010800040101010101" pitchFamily="2" charset="-122"/>
                <a:ea typeface="田氏保钓体简" panose="02010800040101010101" pitchFamily="2" charset="-122"/>
                <a:cs typeface="SimSun"/>
              </a:rPr>
              <a:t>c[</a:t>
            </a:r>
            <a:r>
              <a:rPr lang="en-US" altLang="zh-CN" spc="-5" dirty="0" err="1">
                <a:latin typeface="田氏保钓体简" panose="02010800040101010101" pitchFamily="2" charset="-122"/>
                <a:ea typeface="田氏保钓体简" panose="02010800040101010101" pitchFamily="2" charset="-122"/>
                <a:cs typeface="SimSun"/>
              </a:rPr>
              <a:t>i</a:t>
            </a:r>
            <a:r>
              <a:rPr lang="en-US" altLang="zh-CN" spc="-5" dirty="0">
                <a:latin typeface="田氏保钓体简" panose="02010800040101010101" pitchFamily="2" charset="-122"/>
                <a:ea typeface="田氏保钓体简" panose="02010800040101010101" pitchFamily="2" charset="-122"/>
                <a:cs typeface="SimSun"/>
              </a:rPr>
              <a:t>]={ </a:t>
            </a:r>
            <a:r>
              <a:rPr lang="zh-CN" altLang="en-US" spc="-5" dirty="0">
                <a:latin typeface="田氏保钓体简" panose="02010800040101010101" pitchFamily="2" charset="-122"/>
                <a:ea typeface="田氏保钓体简" panose="02010800040101010101" pitchFamily="2" charset="-122"/>
                <a:cs typeface="SimSun"/>
              </a:rPr>
              <a:t>所有标记为</a:t>
            </a:r>
            <a:r>
              <a:rPr lang="en-US" altLang="zh-CN" spc="-5" dirty="0" err="1">
                <a:latin typeface="田氏保钓体简" panose="02010800040101010101" pitchFamily="2" charset="-122"/>
                <a:ea typeface="田氏保钓体简" panose="02010800040101010101" pitchFamily="2" charset="-122"/>
                <a:cs typeface="SimSun"/>
              </a:rPr>
              <a:t>i</a:t>
            </a:r>
            <a:r>
              <a:rPr lang="zh-CN" altLang="en-US" spc="-5" dirty="0">
                <a:latin typeface="田氏保钓体简" panose="02010800040101010101" pitchFamily="2" charset="-122"/>
                <a:ea typeface="田氏保钓体简" panose="02010800040101010101" pitchFamily="2" charset="-122"/>
                <a:cs typeface="SimSun"/>
              </a:rPr>
              <a:t>的</a:t>
            </a:r>
            <a:r>
              <a:rPr lang="en-US" altLang="zh-CN" spc="-5" dirty="0">
                <a:latin typeface="田氏保钓体简" panose="02010800040101010101" pitchFamily="2" charset="-122"/>
                <a:ea typeface="田氏保钓体简" panose="02010800040101010101" pitchFamily="2" charset="-122"/>
                <a:cs typeface="SimSun"/>
              </a:rPr>
              <a:t>data[j]</a:t>
            </a:r>
            <a:r>
              <a:rPr lang="zh-CN" altLang="en-US" spc="-5" dirty="0">
                <a:latin typeface="田氏保钓体简" panose="02010800040101010101" pitchFamily="2" charset="-122"/>
                <a:ea typeface="田氏保钓体简" panose="02010800040101010101" pitchFamily="2" charset="-122"/>
                <a:cs typeface="SimSun"/>
              </a:rPr>
              <a:t>之和</a:t>
            </a:r>
            <a:r>
              <a:rPr lang="en-US" altLang="zh-CN" spc="-5" dirty="0">
                <a:latin typeface="田氏保钓体简" panose="02010800040101010101" pitchFamily="2" charset="-122"/>
                <a:ea typeface="田氏保钓体简" panose="02010800040101010101" pitchFamily="2" charset="-122"/>
                <a:cs typeface="SimSun"/>
              </a:rPr>
              <a:t>}/</a:t>
            </a:r>
            <a:r>
              <a:rPr lang="zh-CN" altLang="en-US" spc="-5" dirty="0">
                <a:latin typeface="田氏保钓体简" panose="02010800040101010101" pitchFamily="2" charset="-122"/>
                <a:ea typeface="田氏保钓体简" panose="02010800040101010101" pitchFamily="2" charset="-122"/>
                <a:cs typeface="SimSun"/>
              </a:rPr>
              <a:t>标记为</a:t>
            </a:r>
            <a:r>
              <a:rPr lang="en-US" altLang="zh-CN" spc="-5" dirty="0" err="1">
                <a:latin typeface="田氏保钓体简" panose="02010800040101010101" pitchFamily="2" charset="-122"/>
                <a:ea typeface="田氏保钓体简" panose="02010800040101010101" pitchFamily="2" charset="-122"/>
                <a:cs typeface="SimSun"/>
              </a:rPr>
              <a:t>i</a:t>
            </a:r>
            <a:r>
              <a:rPr lang="zh-CN" altLang="en-US" spc="-5" dirty="0">
                <a:latin typeface="田氏保钓体简" panose="02010800040101010101" pitchFamily="2" charset="-122"/>
                <a:ea typeface="田氏保钓体简" panose="02010800040101010101" pitchFamily="2" charset="-122"/>
                <a:cs typeface="SimSun"/>
              </a:rPr>
              <a:t>的个数；</a:t>
            </a:r>
            <a:endParaRPr lang="en-US" altLang="zh-CN" spc="-5" dirty="0">
              <a:latin typeface="田氏保钓体简" panose="02010800040101010101" pitchFamily="2" charset="-122"/>
              <a:ea typeface="田氏保钓体简" panose="02010800040101010101" pitchFamily="2" charset="-122"/>
              <a:cs typeface="SimSun"/>
            </a:endParaRPr>
          </a:p>
          <a:p>
            <a:pPr marL="12700">
              <a:lnSpc>
                <a:spcPct val="150000"/>
              </a:lnSpc>
              <a:spcBef>
                <a:spcPts val="100"/>
              </a:spcBef>
            </a:pPr>
            <a:r>
              <a:rPr lang="zh-CN" altLang="en-US" spc="-5" dirty="0">
                <a:latin typeface="田氏保钓体简" panose="02010800040101010101" pitchFamily="2" charset="-122"/>
                <a:ea typeface="田氏保钓体简" panose="02010800040101010101" pitchFamily="2" charset="-122"/>
                <a:cs typeface="SimSun"/>
              </a:rPr>
              <a:t>（</a:t>
            </a:r>
            <a:r>
              <a:rPr lang="en-US" altLang="zh-CN" spc="-5" dirty="0">
                <a:latin typeface="田氏保钓体简" panose="02010800040101010101" pitchFamily="2" charset="-122"/>
                <a:ea typeface="田氏保钓体简" panose="02010800040101010101" pitchFamily="2" charset="-122"/>
                <a:cs typeface="SimSun"/>
              </a:rPr>
              <a:t>4</a:t>
            </a:r>
            <a:r>
              <a:rPr lang="zh-CN" altLang="en-US" spc="-5" dirty="0">
                <a:latin typeface="田氏保钓体简" panose="02010800040101010101" pitchFamily="2" charset="-122"/>
                <a:ea typeface="田氏保钓体简" panose="02010800040101010101" pitchFamily="2" charset="-122"/>
                <a:cs typeface="SimSun"/>
              </a:rPr>
              <a:t>） 重复</a:t>
            </a:r>
            <a:r>
              <a:rPr lang="en-US" altLang="zh-CN" spc="-5" dirty="0">
                <a:latin typeface="田氏保钓体简" panose="02010800040101010101" pitchFamily="2" charset="-122"/>
                <a:ea typeface="田氏保钓体简" panose="02010800040101010101" pitchFamily="2" charset="-122"/>
                <a:cs typeface="SimSun"/>
              </a:rPr>
              <a:t>(2)(3),</a:t>
            </a:r>
            <a:r>
              <a:rPr lang="zh-CN" altLang="en-US" spc="-5" dirty="0">
                <a:latin typeface="田氏保钓体简" panose="02010800040101010101" pitchFamily="2" charset="-122"/>
                <a:ea typeface="田氏保钓体简" panose="02010800040101010101" pitchFamily="2" charset="-122"/>
                <a:cs typeface="SimSun"/>
              </a:rPr>
              <a:t>直到所有</a:t>
            </a:r>
            <a:r>
              <a:rPr lang="en-US" altLang="zh-CN" spc="-5" dirty="0">
                <a:latin typeface="田氏保钓体简" panose="02010800040101010101" pitchFamily="2" charset="-122"/>
                <a:ea typeface="田氏保钓体简" panose="02010800040101010101" pitchFamily="2" charset="-122"/>
                <a:cs typeface="SimSun"/>
              </a:rPr>
              <a:t>c[</a:t>
            </a:r>
            <a:r>
              <a:rPr lang="en-US" altLang="zh-CN" spc="-5" dirty="0" err="1">
                <a:latin typeface="田氏保钓体简" panose="02010800040101010101" pitchFamily="2" charset="-122"/>
                <a:ea typeface="田氏保钓体简" panose="02010800040101010101" pitchFamily="2" charset="-122"/>
                <a:cs typeface="SimSun"/>
              </a:rPr>
              <a:t>i</a:t>
            </a:r>
            <a:r>
              <a:rPr lang="en-US" altLang="zh-CN" spc="-5" dirty="0">
                <a:latin typeface="田氏保钓体简" panose="02010800040101010101" pitchFamily="2" charset="-122"/>
                <a:ea typeface="田氏保钓体简" panose="02010800040101010101" pitchFamily="2" charset="-122"/>
                <a:cs typeface="SimSun"/>
              </a:rPr>
              <a:t>]</a:t>
            </a:r>
            <a:r>
              <a:rPr lang="zh-CN" altLang="en-US" spc="-5" dirty="0">
                <a:latin typeface="田氏保钓体简" panose="02010800040101010101" pitchFamily="2" charset="-122"/>
                <a:ea typeface="田氏保钓体简" panose="02010800040101010101" pitchFamily="2" charset="-122"/>
                <a:cs typeface="SimSun"/>
              </a:rPr>
              <a:t>值的变化小于给定阈值。</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515" y="2472705"/>
            <a:ext cx="3616981" cy="3332559"/>
          </a:xfrm>
          <a:prstGeom prst="rect">
            <a:avLst/>
          </a:prstGeom>
        </p:spPr>
      </p:pic>
    </p:spTree>
    <p:extLst>
      <p:ext uri="{BB962C8B-B14F-4D97-AF65-F5344CB8AC3E}">
        <p14:creationId xmlns:p14="http://schemas.microsoft.com/office/powerpoint/2010/main" val="2164264209"/>
      </p:ext>
    </p:extLst>
  </p:cSld>
  <p:clrMapOvr>
    <a:masterClrMapping/>
  </p:clrMapOvr>
</p:sld>
</file>

<file path=ppt/theme/theme1.xml><?xml version="1.0" encoding="utf-8"?>
<a:theme xmlns:a="http://schemas.openxmlformats.org/drawingml/2006/main" name="主题1">
  <a:themeElements>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8189</TotalTime>
  <Words>3292</Words>
  <Application>Microsoft Office PowerPoint</Application>
  <PresentationFormat>全屏显示(4:3)</PresentationFormat>
  <Paragraphs>399</Paragraphs>
  <Slides>62</Slides>
  <Notes>1</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主题1</vt:lpstr>
      <vt:lpstr>K-Means算法 K-Means Algorithm</vt:lpstr>
      <vt:lpstr>聚类Clustering</vt:lpstr>
      <vt:lpstr>直观</vt:lpstr>
      <vt:lpstr>K-Means要做什么？</vt:lpstr>
      <vt:lpstr>算法思想</vt:lpstr>
      <vt:lpstr>K-Means过程</vt:lpstr>
      <vt:lpstr>K-Means过程</vt:lpstr>
      <vt:lpstr>算法描述</vt:lpstr>
      <vt:lpstr>算法流程</vt:lpstr>
      <vt:lpstr>举例</vt:lpstr>
      <vt:lpstr>举例</vt:lpstr>
      <vt:lpstr>举例</vt:lpstr>
      <vt:lpstr>数学上分析</vt:lpstr>
      <vt:lpstr>数学上分析</vt:lpstr>
      <vt:lpstr>数学上分析</vt:lpstr>
      <vt:lpstr>关于算法的终止条件</vt:lpstr>
      <vt:lpstr>PowerPoint 演示文稿</vt:lpstr>
      <vt:lpstr>PowerPoint 演示文稿</vt:lpstr>
      <vt:lpstr>PowerPoint 演示文稿</vt:lpstr>
      <vt:lpstr>K-Means算法的缺点</vt:lpstr>
      <vt:lpstr>K-Means算法的缺点</vt:lpstr>
      <vt:lpstr>二分K-Means算法</vt:lpstr>
      <vt:lpstr>K-Means算法的缺点</vt:lpstr>
      <vt:lpstr>K-Means算法的缺点</vt:lpstr>
      <vt:lpstr>K-Means++算法</vt:lpstr>
      <vt:lpstr>K-Means++算法</vt:lpstr>
      <vt:lpstr>Mini Batch K-Means算法</vt:lpstr>
      <vt:lpstr>Mini Batch K-Means算法</vt:lpstr>
      <vt:lpstr>梯度下降Gradient Descent</vt:lpstr>
      <vt:lpstr>梯度下降Gradient Descent</vt:lpstr>
      <vt:lpstr>梯度下降Gradient Descent</vt:lpstr>
      <vt:lpstr>聚类的衡量指标</vt:lpstr>
      <vt:lpstr>聚类的衡量指标</vt:lpstr>
      <vt:lpstr>聚类的衡量指标</vt:lpstr>
      <vt:lpstr>聚类的衡量指标</vt:lpstr>
      <vt:lpstr>聚类的衡量指标</vt:lpstr>
      <vt:lpstr>聚类的衡量指标</vt:lpstr>
      <vt:lpstr>聚类的衡量指标</vt:lpstr>
      <vt:lpstr>Python Time</vt:lpstr>
      <vt:lpstr>Canopy算法 Canopy Algorithm</vt:lpstr>
      <vt:lpstr>Canopy算法</vt:lpstr>
      <vt:lpstr>Canopy算法</vt:lpstr>
      <vt:lpstr>Canopy算法直观效果</vt:lpstr>
      <vt:lpstr>Canopy算法直观效果</vt:lpstr>
      <vt:lpstr>Canopy+K-Means混合聚类算法</vt:lpstr>
      <vt:lpstr>作业</vt:lpstr>
      <vt:lpstr>距离或相似度 Distance or Similarity</vt:lpstr>
      <vt:lpstr>距离/相似度的小结</vt:lpstr>
      <vt:lpstr>距离/相似度的小结</vt:lpstr>
      <vt:lpstr>距离/相似度的小结</vt:lpstr>
      <vt:lpstr>距离/相似度的小结</vt:lpstr>
      <vt:lpstr>距离/相似度的小结</vt:lpstr>
      <vt:lpstr>余弦相似度与Pearson相似系数</vt:lpstr>
      <vt:lpstr>距离/相似度的小结</vt:lpstr>
      <vt:lpstr>交叉熵</vt:lpstr>
      <vt:lpstr>例子</vt:lpstr>
      <vt:lpstr>例子</vt:lpstr>
      <vt:lpstr>相对熵</vt:lpstr>
      <vt:lpstr>证明相对熵大于零</vt:lpstr>
      <vt:lpstr>Gibbs' inequality</vt:lpstr>
      <vt:lpstr>相对熵联想</vt:lpstr>
      <vt:lpstr>距离/相似度的总结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决策树 Decision Tree</dc:title>
  <dc:creator>Administrator</dc:creator>
  <cp:lastModifiedBy>admin</cp:lastModifiedBy>
  <cp:revision>251</cp:revision>
  <dcterms:created xsi:type="dcterms:W3CDTF">2017-09-24T06:49:25Z</dcterms:created>
  <dcterms:modified xsi:type="dcterms:W3CDTF">2017-10-27T11:25:19Z</dcterms:modified>
</cp:coreProperties>
</file>